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95" r:id="rId5"/>
    <p:sldId id="294" r:id="rId6"/>
    <p:sldId id="287" r:id="rId7"/>
    <p:sldId id="263" r:id="rId8"/>
    <p:sldId id="288" r:id="rId9"/>
    <p:sldId id="289" r:id="rId10"/>
    <p:sldId id="282" r:id="rId11"/>
    <p:sldId id="283" r:id="rId12"/>
    <p:sldId id="284" r:id="rId13"/>
    <p:sldId id="285" r:id="rId14"/>
    <p:sldId id="265" r:id="rId15"/>
    <p:sldId id="293" r:id="rId16"/>
    <p:sldId id="291" r:id="rId17"/>
    <p:sldId id="270" r:id="rId18"/>
    <p:sldId id="271" r:id="rId19"/>
    <p:sldId id="272" r:id="rId20"/>
    <p:sldId id="279" r:id="rId21"/>
    <p:sldId id="280" r:id="rId22"/>
    <p:sldId id="281" r:id="rId23"/>
    <p:sldId id="275" r:id="rId24"/>
    <p:sldId id="273" r:id="rId25"/>
    <p:sldId id="292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4D498C3E-5C96-4555-A3FD-5E46532CEE43}">
          <p14:sldIdLst>
            <p14:sldId id="256"/>
            <p14:sldId id="258"/>
            <p14:sldId id="257"/>
            <p14:sldId id="295"/>
            <p14:sldId id="294"/>
            <p14:sldId id="287"/>
            <p14:sldId id="263"/>
            <p14:sldId id="288"/>
            <p14:sldId id="289"/>
            <p14:sldId id="282"/>
            <p14:sldId id="283"/>
            <p14:sldId id="284"/>
            <p14:sldId id="285"/>
            <p14:sldId id="265"/>
            <p14:sldId id="293"/>
            <p14:sldId id="291"/>
            <p14:sldId id="270"/>
            <p14:sldId id="271"/>
            <p14:sldId id="272"/>
            <p14:sldId id="279"/>
            <p14:sldId id="280"/>
            <p14:sldId id="281"/>
            <p14:sldId id="275"/>
            <p14:sldId id="273"/>
            <p14:sldId id="292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CC66"/>
    <a:srgbClr val="FF9933"/>
    <a:srgbClr val="CCFF66"/>
    <a:srgbClr val="CC9900"/>
    <a:srgbClr val="039758"/>
    <a:srgbClr val="88BE8E"/>
    <a:srgbClr val="8ED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rednji stil 2 - Isticanj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rednji stil 3 - Isticanj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rednji stil 3 - Isticanj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4324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31299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772857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31950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40732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58556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25264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5238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250173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420D13-606E-4AE9-AB6C-93C37E384194}" type="datetimeFigureOut">
              <a:rPr lang="hr-HR" smtClean="0"/>
              <a:t>13.10.2025.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120867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D13-606E-4AE9-AB6C-93C37E384194}" type="datetimeFigureOut">
              <a:rPr lang="hr-HR" smtClean="0"/>
              <a:t>13.10.2025.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259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420D13-606E-4AE9-AB6C-93C37E384194}" type="datetimeFigureOut">
              <a:rPr lang="hr-HR" smtClean="0"/>
              <a:t>13.10.2025.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BD2D4C2-AB91-441A-974D-BF09C8507166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4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ntonija.mirosavljevic@skole.hr" TargetMode="External"/><Relationship Id="rId7" Type="http://schemas.openxmlformats.org/officeDocument/2006/relationships/image" Target="../media/image2.jpg"/><Relationship Id="rId2" Type="http://schemas.openxmlformats.org/officeDocument/2006/relationships/hyperlink" Target="mailto:antonija.mirosavljevic@huros.h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rofile.php?id=100075567417313" TargetMode="External"/><Relationship Id="rId5" Type="http://schemas.openxmlformats.org/officeDocument/2006/relationships/hyperlink" Target="https://huros.hr/" TargetMode="External"/><Relationship Id="rId4" Type="http://schemas.openxmlformats.org/officeDocument/2006/relationships/hyperlink" Target="mailto:tajnistvo@huros.h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63639-630F-5178-164F-D2E7648A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20525"/>
            <a:ext cx="9144000" cy="2387600"/>
          </a:xfrm>
        </p:spPr>
        <p:txBody>
          <a:bodyPr/>
          <a:lstStyle/>
          <a:p>
            <a:pPr algn="ctr"/>
            <a:r>
              <a:rPr lang="hr-HR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Calibri" panose="020F0502020204030204" pitchFamily="34" charset="0"/>
              </a:rPr>
              <a:t>Izvješće o radu HUROŠ-a za 2025.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4388-C588-8287-DF35-1CBB301C5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164015"/>
            <a:ext cx="9144000" cy="42842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Antonija Mirosavljević, prof.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8F81204-E3D2-1383-B269-30F0A71A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51" y="451824"/>
            <a:ext cx="1781513" cy="17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222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FDE7BF-2AF9-78DA-A483-C194463E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Suradnja s Ministarstvom znanosti, obrazovanja i mladih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45CD62-41B4-ED91-B615-0CE3A58F4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Razgovori o poboljšanju statusa i zaštite ravnatelja u školama, smjernice za profesionalni razvoj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Suradnja na provedbi novih </a:t>
            </a:r>
            <a:r>
              <a:rPr lang="hr-HR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kurikularnih</a:t>
            </a:r>
            <a:r>
              <a:rPr lang="hr-H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reformi s posebnim naglaskom na prilagodbu nastavnih programa koji odgovaraju na suvremene potrebe učenika i društva.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Razgovori o suradnji s lokalnim zajednicama i roditeljima: Inicijative za jačanje partnerstva između škola, lokalnih zajednica i obitelji kako bi se dodatno podržali ciljevi obrazovanja i sigurnosti u školama.</a:t>
            </a:r>
            <a:endParaRPr lang="hr-HR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Aktivnosti i sastanci za poboljšanje međuresorne suradnje na pitanjima sigurnosti i podrške u školama- </a:t>
            </a:r>
            <a:r>
              <a:rPr lang="hr-HR" dirty="0">
                <a:solidFill>
                  <a:schemeClr val="tx1"/>
                </a:solidFill>
              </a:rPr>
              <a:t>Razrada strategija za prevenciju i intervenciju u slučajevima nasilja u školama, uključujući suradnju s policijom, centrima za socijalnu skrb i drugim relevantnim institucijama.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Izrada </a:t>
            </a:r>
            <a:r>
              <a:rPr lang="hr-HR" b="1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Protokola o kontroli izlaska i ulaska u školskim ustanovama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019064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A64E11-C3FD-B3F7-C830-E87FD043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Suradnja s </a:t>
            </a:r>
            <a:r>
              <a:rPr lang="hr-HR" sz="4400" kern="1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Ministarstvom rada, mirovinskog sustava, obitelji i socijalne politike</a:t>
            </a:r>
            <a:endParaRPr lang="hr-HR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70EBE3-C17C-EC21-DB63-9168E79D1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24247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Razgovori o zaštiti prava ravnatelja i učitelja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Rješavanje problema vezanih uz socijalnu integraciju učenika, uključujući suradnju u kriznim situacijama i usklađivanje socijalne podrške za učenike s problemima u ponašanju</a:t>
            </a:r>
          </a:p>
          <a:p>
            <a:pPr lvl="0" algn="just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Razmatranje mogućnosti uvođenja dodatne podrške školama u obliku stručnih timova (socijalni radnici, psiholozi, pedagozi) kako bi se lakše odgovaralo na složene slučajeve učenika s izraženim socijalnim ili obiteljskim problemima</a:t>
            </a:r>
            <a:endParaRPr lang="hr-HR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hr-HR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Razvoj programa za prevenciju nasilja i edukaciju o nenasilnoj komunikaciji, u cilju poboljšanja sigurnosti i stvaranja pozitivnog okruženja u školama</a:t>
            </a:r>
            <a:endParaRPr lang="hr-HR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kern="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Promicanje suradnje s lokalnim centrima za socijalnu skrb kako bi se osigurala kontinuirana podrška školama u radu s obiteljima koje se suočavaju s poteškoćama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sudjelovanje u izradi </a:t>
            </a:r>
            <a:r>
              <a:rPr lang="hr-HR" b="1" i="1" dirty="0">
                <a:solidFill>
                  <a:schemeClr val="tx1"/>
                </a:solidFill>
              </a:rPr>
              <a:t>Protokola o postupanju u slučaju nasilja među djecom i mladima</a:t>
            </a:r>
            <a:endParaRPr lang="hr-HR" kern="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1995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F4553A-2E58-5F8C-9D3E-216093CF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221749" cy="1450757"/>
          </a:xfrm>
        </p:spPr>
        <p:txBody>
          <a:bodyPr>
            <a:normAutofit/>
          </a:bodyPr>
          <a:lstStyle/>
          <a:p>
            <a:r>
              <a:rPr lang="hr-HR" sz="44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Suradnja s Ministarstvom unutarnjih poslova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3E1E9FE-466D-68D8-F9FF-8C51F34E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23481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</a:t>
            </a:r>
            <a:r>
              <a:rPr lang="hr-HR" dirty="0">
                <a:solidFill>
                  <a:schemeClr val="tx1"/>
                </a:solidFill>
              </a:rPr>
              <a:t>Suradnja u vezi s pitanjima sigurnosti u školama i podršci za ravnatelje pri postupanju u kriznim situacijama.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Uvođenje mjera za prevenciju nasilja u školskom okruženju.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09F74A50-B641-A928-E989-53F8B75C328E}"/>
              </a:ext>
            </a:extLst>
          </p:cNvPr>
          <p:cNvSpPr txBox="1">
            <a:spLocks/>
          </p:cNvSpPr>
          <p:nvPr/>
        </p:nvSpPr>
        <p:spPr>
          <a:xfrm>
            <a:off x="1097280" y="2703621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Suradnja s pravobraniteljicom za djecu</a:t>
            </a:r>
          </a:p>
        </p:txBody>
      </p:sp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C00A507D-7CB2-03F2-4EEC-D7F9EDB3C36B}"/>
              </a:ext>
            </a:extLst>
          </p:cNvPr>
          <p:cNvSpPr txBox="1">
            <a:spLocks/>
          </p:cNvSpPr>
          <p:nvPr/>
        </p:nvSpPr>
        <p:spPr>
          <a:xfrm>
            <a:off x="1066800" y="4235307"/>
            <a:ext cx="10058400" cy="12348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 </a:t>
            </a:r>
            <a:r>
              <a:rPr lang="hr-HR" dirty="0">
                <a:solidFill>
                  <a:schemeClr val="tx1"/>
                </a:solidFill>
              </a:rPr>
              <a:t>Suradnja na temama zaštite prava i dobrobiti učenika.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Zajednički rad na pronalaženju načina za rješavanje situacija u kojima dolazi do sukoba između prava djece i potreba školske zajednice.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835908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C21F5B-A6CE-98E2-A9F9-AFCCA2D8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Suradnja predsjednice s medijima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1622BB-889E-5CA9-B7BB-2BBE9EB03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hr-HR" dirty="0"/>
              <a:t>📣 </a:t>
            </a:r>
            <a:r>
              <a:rPr lang="hr-HR" dirty="0">
                <a:solidFill>
                  <a:schemeClr val="tx1"/>
                </a:solidFill>
              </a:rPr>
              <a:t>Zastupanje interesa ravnatelja i školskih ustanova u javnosti – izjave medijima (Index.hr, Dnevnik.hr, Večernji list, Srednja.hr, HRT) o statusu ravnatelja, neujednačenim koeficijentima i neravnopravnosti u plaćama u sustavu odgoja i obrazovanja.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🧒 Komentiranje kriznih situacija u školama – u više navrata, istupanje povodom slučajeva nasilja među učenicima i napada na djelatnike škola, ističući nužnost sustavne podrške, međuresorne suradnje i poštovanja školskih protokola. Razgovori o načinima smanjenja pritiska na škole i ravnatelje u slučajevima kriznih situacija, uz isticanje važnosti strpljenja i profesionalnosti u medijskom pristupu.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🏫 Sigurnost i odgovornost u školama – sudjelovanje u javnim raspravama o novim sigurnosnim protokolima (kontrola ulaza u škole, postupanje u kriznim situacijama), pozivajući na veću zaštitu ravnatelja i učitelja te jasniju ulogu roditelja.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🤝 Promicanje dijaloga i partnerskog odnosa škole i zajednice – kroz medije poticala kulturu povjerenja između roditelja, učitelja i institucija, često ističući da se javni diskurs treba usmjeriti na uzroke problema u obrazovanju, a ne samo na posljedice. </a:t>
            </a:r>
          </a:p>
        </p:txBody>
      </p:sp>
    </p:spTree>
    <p:extLst>
      <p:ext uri="{BB962C8B-B14F-4D97-AF65-F5344CB8AC3E}">
        <p14:creationId xmlns:p14="http://schemas.microsoft.com/office/powerpoint/2010/main" val="10336891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8802AF-A9B0-534D-1ED8-477FA35E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781" y="942746"/>
            <a:ext cx="9692640" cy="776922"/>
          </a:xfrm>
        </p:spPr>
        <p:txBody>
          <a:bodyPr/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Facebook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8CC16E5-BFAC-B08E-4C92-F81C44C55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2" y="1968244"/>
            <a:ext cx="6107839" cy="4769908"/>
          </a:xfrm>
        </p:spPr>
        <p:txBody>
          <a:bodyPr>
            <a:normAutofit/>
          </a:bodyPr>
          <a:lstStyle/>
          <a:p>
            <a:pPr lvl="1"/>
            <a:r>
              <a:rPr lang="hr-HR" sz="2000" dirty="0">
                <a:solidFill>
                  <a:schemeClr val="tx1"/>
                </a:solidFill>
              </a:rPr>
              <a:t>725 pratitelja </a:t>
            </a:r>
          </a:p>
          <a:p>
            <a:pPr lvl="1" algn="just"/>
            <a:r>
              <a:rPr lang="hr-HR" sz="2000" dirty="0">
                <a:solidFill>
                  <a:schemeClr val="tx1"/>
                </a:solidFill>
              </a:rPr>
              <a:t>📢 Objave o aktualnostima i stručnim skupovima – redovito objavljene najave i izvještaji sa stručnih skupova, edukacija i konferencija, kao i priopćenja Udruge o aktualnim temama u sustavu obrazovanja (sigurnost u školama, status ravnatelja, suradnja s MZOM-om i AZOO-om).</a:t>
            </a:r>
          </a:p>
          <a:p>
            <a:pPr lvl="1" algn="just"/>
            <a:endParaRPr lang="hr-HR" sz="2000" dirty="0">
              <a:solidFill>
                <a:schemeClr val="tx1"/>
              </a:solidFill>
            </a:endParaRPr>
          </a:p>
          <a:p>
            <a:pPr lvl="1" algn="just"/>
            <a:r>
              <a:rPr lang="hr-HR" sz="2000" dirty="0">
                <a:solidFill>
                  <a:schemeClr val="tx1"/>
                </a:solidFill>
              </a:rPr>
              <a:t>💬 Informacije i podrška ravnateljima – ravnatelji mogu pronaći upute, pravilnike, protokole, poveznice na relevantne dokumente Ministarstva, te pozive na savjetovanja, ankete i radionice, kao i priliku za razmjenu iskustava i međusobnu podršku kroz komentare i dijalog s Udrugom.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A18397-6093-68C5-6855-6D5C0FACEF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59" t="20970" r="1990" b="16117"/>
          <a:stretch>
            <a:fillRect/>
          </a:stretch>
        </p:blipFill>
        <p:spPr>
          <a:xfrm>
            <a:off x="6627671" y="2630929"/>
            <a:ext cx="5661983" cy="279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0654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98CE8-4AFF-83B9-92A6-B8E581EB2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AF7313-E78C-040D-C9F7-EE67D569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781" y="942746"/>
            <a:ext cx="9692640" cy="776922"/>
          </a:xfrm>
        </p:spPr>
        <p:txBody>
          <a:bodyPr/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Nova WEB stranica </a:t>
            </a:r>
            <a:r>
              <a:rPr lang="hr-HR" dirty="0"/>
              <a:t>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D57AD2-0508-EE65-8732-38AE55A3A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2" y="1968244"/>
            <a:ext cx="6107839" cy="4769908"/>
          </a:xfrm>
        </p:spPr>
        <p:txBody>
          <a:bodyPr>
            <a:normAutofit/>
          </a:bodyPr>
          <a:lstStyle/>
          <a:p>
            <a:pPr lvl="1"/>
            <a:r>
              <a:rPr lang="hr-HR" sz="2000" dirty="0">
                <a:solidFill>
                  <a:schemeClr val="tx1"/>
                </a:solidFill>
              </a:rPr>
              <a:t>huros.hr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E8FC3BB-8953-C8ED-8F7C-57EEFE20C3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9" t="13747" b="5502"/>
          <a:stretch>
            <a:fillRect/>
          </a:stretch>
        </p:blipFill>
        <p:spPr>
          <a:xfrm>
            <a:off x="1624613" y="2238886"/>
            <a:ext cx="8942773" cy="40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107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7FD70-7C44-332E-D352-3B2D847E8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DF44B5-9AFC-716A-5061-CFB50C5B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Erasmus projekt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737110-59AE-DC27-9604-62F480953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projekt </a:t>
            </a:r>
            <a:r>
              <a:rPr lang="hr-HR" b="1" i="1" dirty="0">
                <a:solidFill>
                  <a:schemeClr val="tx1"/>
                </a:solidFill>
              </a:rPr>
              <a:t>Jačanje kompetencija na području vođenja i upravljanja ljudima </a:t>
            </a:r>
            <a:r>
              <a:rPr lang="hr-HR" dirty="0">
                <a:solidFill>
                  <a:schemeClr val="tx1"/>
                </a:solidFill>
              </a:rPr>
              <a:t>(Erasmus, 2025-1-HR01-KA122-SCH-000329809)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Od 1.9.2025. do 31.12.2026. 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 Cilj projekta: 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🧭 Unaprijediti kompetencije upravljanja i vođenja – jačanje vještina delegiranja, davanja povratnih informacija i rješavanja sukoba.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💡 Razviti liderstvo u školi – poticanje motivacije, zadovoljstva zaposlenika i timskog duha.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🛠️ Steći konkretne alate, metode i međunarodna iskustva primjenjiva u praksi.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🤝 Usvojiti tehnike </a:t>
            </a:r>
            <a:r>
              <a:rPr lang="hr-HR" dirty="0" err="1">
                <a:solidFill>
                  <a:schemeClr val="tx1"/>
                </a:solidFill>
              </a:rPr>
              <a:t>coachinga</a:t>
            </a:r>
            <a:r>
              <a:rPr lang="hr-HR" dirty="0">
                <a:solidFill>
                  <a:schemeClr val="tx1"/>
                </a:solidFill>
              </a:rPr>
              <a:t> i mentorstva te razviti meke vještine: komunikaciju, emocionalnu inteligenciju i upravljanje timovima.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</a:rPr>
              <a:t>🌱 Primijeniti transformacijsko liderstvo za poticanje inovacija i pozitivnih promjena u školama.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1570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63639-630F-5178-164F-D2E7648A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5530"/>
            <a:ext cx="9144000" cy="134694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Calibri" panose="020F0502020204030204" pitchFamily="34" charset="0"/>
              </a:rPr>
              <a:t>Program rada za 2026.</a:t>
            </a:r>
            <a:r>
              <a:rPr lang="hr-HR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4388-C588-8287-DF35-1CBB301C5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72892"/>
            <a:ext cx="9144000" cy="42842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cs typeface="Calibri" panose="020F0502020204030204" pitchFamily="34" charset="0"/>
              </a:rPr>
              <a:t>Antonija Mirosavljević, prof. </a:t>
            </a:r>
          </a:p>
        </p:txBody>
      </p:sp>
    </p:spTree>
    <p:extLst>
      <p:ext uri="{BB962C8B-B14F-4D97-AF65-F5344CB8AC3E}">
        <p14:creationId xmlns:p14="http://schemas.microsoft.com/office/powerpoint/2010/main" val="282967808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ica 8">
            <a:extLst>
              <a:ext uri="{FF2B5EF4-FFF2-40B4-BE49-F238E27FC236}">
                <a16:creationId xmlns:a16="http://schemas.microsoft.com/office/drawing/2014/main" id="{E6E8704E-6A04-72FC-27BD-19AF90B07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1575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675">
                  <a:extLst>
                    <a:ext uri="{9D8B030D-6E8A-4147-A177-3AD203B41FA5}">
                      <a16:colId xmlns:a16="http://schemas.microsoft.com/office/drawing/2014/main" val="345528007"/>
                    </a:ext>
                  </a:extLst>
                </a:gridCol>
                <a:gridCol w="7529995">
                  <a:extLst>
                    <a:ext uri="{9D8B030D-6E8A-4147-A177-3AD203B41FA5}">
                      <a16:colId xmlns:a16="http://schemas.microsoft.com/office/drawing/2014/main" val="869239666"/>
                    </a:ext>
                  </a:extLst>
                </a:gridCol>
                <a:gridCol w="2771330">
                  <a:extLst>
                    <a:ext uri="{9D8B030D-6E8A-4147-A177-3AD203B41FA5}">
                      <a16:colId xmlns:a16="http://schemas.microsoft.com/office/drawing/2014/main" val="4260145808"/>
                    </a:ext>
                  </a:extLst>
                </a:gridCol>
              </a:tblGrid>
              <a:tr h="500105">
                <a:tc>
                  <a:txBody>
                    <a:bodyPr/>
                    <a:lstStyle/>
                    <a:p>
                      <a:pPr algn="ctr"/>
                      <a:r>
                        <a:rPr lang="hr-HR" sz="1600" b="1" dirty="0">
                          <a:latin typeface="+mj-lt"/>
                        </a:rPr>
                        <a:t>Vrijeme</a:t>
                      </a:r>
                    </a:p>
                  </a:txBody>
                  <a:tcPr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Aktivnosti </a:t>
                      </a: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j-lt"/>
                        </a:rPr>
                        <a:t>Nositelji</a:t>
                      </a:r>
                    </a:p>
                  </a:txBody>
                  <a:tcPr anchor="ctr"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80793"/>
                  </a:ext>
                </a:extLst>
              </a:tr>
              <a:tr h="415434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SIJEČANJ- VELJAČA</a:t>
                      </a: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Izrada financijskog izvješća za 2025.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n-lt"/>
                        </a:rPr>
                        <a:t>PREDSJEDNIŠTVO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51465"/>
                  </a:ext>
                </a:extLst>
              </a:tr>
              <a:tr h="415434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SIJEČANJ, LIPANJ</a:t>
                      </a: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Priprema i održavanje sjednica Predsjedništva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70636"/>
                  </a:ext>
                </a:extLst>
              </a:tr>
              <a:tr h="399329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SIJEČANJ-OŽUJAK</a:t>
                      </a: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Organizacija stručnog skupa, priprema i održavanje skupštine HUROŠ-a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6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749202"/>
                  </a:ext>
                </a:extLst>
              </a:tr>
              <a:tr h="415434">
                <a:tc rowSpan="12"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SIJEČANJ- PROSINAC</a:t>
                      </a: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Ministarstva znanosti, obrazovanja i mladih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n-lt"/>
                        </a:rPr>
                        <a:t>PREDSJEDNIŠTVO- ČLANOVI 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83648"/>
                  </a:ext>
                </a:extLst>
              </a:tr>
              <a:tr h="37499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Agencijom za odgoj i obrazovanje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148088"/>
                  </a:ext>
                </a:extLst>
              </a:tr>
              <a:tr h="441791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Agencijom za strukovno obrazovanje i obrazovanje odraslih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88347"/>
                  </a:ext>
                </a:extLst>
              </a:tr>
              <a:tr h="441791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Nacionalnim centrom za vanjsko vrednovanje obrazovanja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281532"/>
                  </a:ext>
                </a:extLst>
              </a:tr>
              <a:tr h="374998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Udrugom hrvatskih srednjoškolskih ravnatelja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329238"/>
                  </a:ext>
                </a:extLst>
              </a:tr>
              <a:tr h="441791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Hrvatskom zajednicom osnovnoškolskih ravnatelja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8151"/>
                  </a:ext>
                </a:extLst>
              </a:tr>
              <a:tr h="37499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Agencijom za mobilnost i programe EU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79695"/>
                  </a:ext>
                </a:extLst>
              </a:tr>
              <a:tr h="37499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Udrugom tajnika i računovođa u školstvu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532788"/>
                  </a:ext>
                </a:extLst>
              </a:tr>
              <a:tr h="37499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Hrvatskom udrugom školskih knjižničara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93100"/>
                  </a:ext>
                </a:extLst>
              </a:tr>
              <a:tr h="37499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CARNET-om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680698"/>
                  </a:ext>
                </a:extLst>
              </a:tr>
              <a:tr h="37499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Institutom za društvena istraživanja u Zagrebu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492254"/>
                  </a:ext>
                </a:extLst>
              </a:tr>
              <a:tr h="374998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Odborom za obrazovanje, znanost i kulturu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042004"/>
                  </a:ext>
                </a:extLst>
              </a:tr>
              <a:tr h="386907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LISTOPAD</a:t>
                      </a:r>
                    </a:p>
                  </a:txBody>
                  <a:tcPr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Priprema i održavanje redovne skupštine HUROŠ-a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+mn-lt"/>
                        </a:rPr>
                        <a:t>PREDSJEDNIŠTVO- ČLANOVI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551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88585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8">
            <a:extLst>
              <a:ext uri="{FF2B5EF4-FFF2-40B4-BE49-F238E27FC236}">
                <a16:creationId xmlns:a16="http://schemas.microsoft.com/office/drawing/2014/main" id="{03D3224A-3D7F-34F4-983C-EF11BDDF5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02552"/>
              </p:ext>
            </p:extLst>
          </p:nvPr>
        </p:nvGraphicFramePr>
        <p:xfrm>
          <a:off x="0" y="1"/>
          <a:ext cx="12191999" cy="6876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581">
                  <a:extLst>
                    <a:ext uri="{9D8B030D-6E8A-4147-A177-3AD203B41FA5}">
                      <a16:colId xmlns:a16="http://schemas.microsoft.com/office/drawing/2014/main" val="1267709792"/>
                    </a:ext>
                  </a:extLst>
                </a:gridCol>
                <a:gridCol w="7479608">
                  <a:extLst>
                    <a:ext uri="{9D8B030D-6E8A-4147-A177-3AD203B41FA5}">
                      <a16:colId xmlns:a16="http://schemas.microsoft.com/office/drawing/2014/main" val="869239666"/>
                    </a:ext>
                  </a:extLst>
                </a:gridCol>
                <a:gridCol w="2843810">
                  <a:extLst>
                    <a:ext uri="{9D8B030D-6E8A-4147-A177-3AD203B41FA5}">
                      <a16:colId xmlns:a16="http://schemas.microsoft.com/office/drawing/2014/main" val="693557919"/>
                    </a:ext>
                  </a:extLst>
                </a:gridCol>
              </a:tblGrid>
              <a:tr h="510008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Vrijeme</a:t>
                      </a: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Aktivnosti </a:t>
                      </a: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Nositelji</a:t>
                      </a:r>
                    </a:p>
                  </a:txBody>
                  <a:tcPr marL="68580" marR="68580" marT="0" marB="0" anchor="ctr"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80793"/>
                  </a:ext>
                </a:extLst>
              </a:tr>
              <a:tr h="631390">
                <a:tc rowSpan="8"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SIJEČANJ- PROSINAC </a:t>
                      </a: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Učiteljskim fakultetom Sveučilišta u Zagrebu i Fakultetom za odgojne i obrazovne znanosti, Osijek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PREDSJEDNIŠTVO- ČLANOVI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751465"/>
                  </a:ext>
                </a:extLst>
              </a:tr>
              <a:tr h="631390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Sudjelovanje u E-savjetovanjima u području osnovnoškolskog obrazovanja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3670636"/>
                  </a:ext>
                </a:extLst>
              </a:tr>
              <a:tr h="437145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Sastanci predstavnika Udruge s predstavnicima MZOM-a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60322"/>
                  </a:ext>
                </a:extLst>
              </a:tr>
              <a:tr h="882565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Regionalni sastanci članova Udruge vezano uz aktualnu problematiku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ČLANOVI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83648"/>
                  </a:ext>
                </a:extLst>
              </a:tr>
              <a:tr h="437145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sa lokalnom upravom i samoupravom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PREDSJEDNIŠTVO-OGRANCI- ČLANOVI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148088"/>
                  </a:ext>
                </a:extLst>
              </a:tr>
              <a:tr h="515020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Suradnja s medijima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9188347"/>
                  </a:ext>
                </a:extLst>
              </a:tr>
              <a:tr h="515020"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Sudjelovanje u aktivnostima  ESHA-e i </a:t>
                      </a:r>
                      <a:r>
                        <a:rPr lang="hr-HR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EduTech</a:t>
                      </a:r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Europe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PREDSJEDNIŠTVO- ČLANOVI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81532"/>
                  </a:ext>
                </a:extLst>
              </a:tr>
              <a:tr h="463504">
                <a:tc vMerge="1">
                  <a:txBody>
                    <a:bodyPr/>
                    <a:lstStyle/>
                    <a:p>
                      <a:pPr algn="ctr"/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Erasmus </a:t>
                      </a:r>
                      <a:r>
                        <a:rPr lang="hr-HR" sz="1600" dirty="0">
                          <a:solidFill>
                            <a:schemeClr val="tx1"/>
                          </a:solidFill>
                        </a:rPr>
                        <a:t>projekt </a:t>
                      </a:r>
                      <a:r>
                        <a:rPr lang="hr-HR" sz="1600" b="1" i="1" dirty="0">
                          <a:solidFill>
                            <a:schemeClr val="tx1"/>
                          </a:solidFill>
                        </a:rPr>
                        <a:t>Jačanje kompetencija na području vođenja i upravljanja ljudima </a:t>
                      </a:r>
                      <a:endParaRPr lang="hr-HR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179940"/>
                  </a:ext>
                </a:extLst>
              </a:tr>
              <a:tr h="463504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LIPANJ- LISTOPAD</a:t>
                      </a: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Priprema i održavanje jesenskog stručnog skupa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329238"/>
                  </a:ext>
                </a:extLst>
              </a:tr>
              <a:tr h="515020">
                <a:tc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LISTOPAD</a:t>
                      </a: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Sudjelovanje na ESHA konferenciji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88151"/>
                  </a:ext>
                </a:extLst>
              </a:tr>
              <a:tr h="437145">
                <a:tc rowSpan="2">
                  <a:txBody>
                    <a:bodyPr/>
                    <a:lstStyle/>
                    <a:p>
                      <a:pPr algn="ctr"/>
                      <a:r>
                        <a:rPr lang="hr-HR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LISTOPAD- PROSINAC </a:t>
                      </a:r>
                    </a:p>
                  </a:txBody>
                  <a:tcPr marL="68580" marR="68580" marT="0" marB="0" anchor="ctr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Izrada programa rada za 2027. god.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PREDSJEDNIŠTVO</a:t>
                      </a:r>
                    </a:p>
                    <a:p>
                      <a:pPr algn="ctr"/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RAČUNOVODSTVO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79695"/>
                  </a:ext>
                </a:extLst>
              </a:tr>
              <a:tr h="437145">
                <a:tc vMerge="1">
                  <a:txBody>
                    <a:bodyPr/>
                    <a:lstStyle/>
                    <a:p>
                      <a:endParaRPr lang="hr-H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hr-HR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Izrada financijskog plana za 2027. god.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253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6776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A707FC-BC43-37A2-F752-D4A12ACB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273" y="246292"/>
            <a:ext cx="9692640" cy="1416114"/>
          </a:xfrm>
        </p:spPr>
        <p:txBody>
          <a:bodyPr/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Sjednice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F537DE-5DAA-078C-49CD-28A463821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73" y="2009205"/>
            <a:ext cx="9997958" cy="2839590"/>
          </a:xfrm>
        </p:spPr>
        <p:txBody>
          <a:bodyPr>
            <a:normAutofit/>
          </a:bodyPr>
          <a:lstStyle/>
          <a:p>
            <a:pPr algn="just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18. sjednica Predsjedništva i Nadzornog odbora HUROŠ-a održana </a:t>
            </a:r>
            <a:r>
              <a:rPr lang="hr-H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 Požegi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16. siječnja 2025. godine s početkom u 16:45 sati</a:t>
            </a:r>
            <a:endParaRPr lang="hr-HR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19. sjednica Predsjedništva i Nadzornog odbora HUROŠ-a održana u Šibeniku </a:t>
            </a:r>
            <a:r>
              <a:rPr lang="hr-H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lipnja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2025. godine s početkom u 17:15 sati. </a:t>
            </a:r>
            <a:endParaRPr lang="hr-HR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hr-HR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sjednica Predsjedništva i Nadzornog odbora HUROŠ-a održana online putem Google </a:t>
            </a:r>
            <a:r>
              <a:rPr lang="hr-HR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meet</a:t>
            </a:r>
            <a:r>
              <a:rPr lang="hr-HR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kern="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pltforme</a:t>
            </a:r>
            <a:r>
              <a:rPr lang="hr-HR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hr-HR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rujna 2025. godine s početkom u 10:00 sati</a:t>
            </a:r>
            <a:endParaRPr lang="hr-HR" kern="1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0707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98CDEC80-E46E-9F13-91FD-BBFD384B5C61}"/>
              </a:ext>
            </a:extLst>
          </p:cNvPr>
          <p:cNvSpPr txBox="1">
            <a:spLocks/>
          </p:cNvSpPr>
          <p:nvPr/>
        </p:nvSpPr>
        <p:spPr>
          <a:xfrm>
            <a:off x="1524000" y="2444811"/>
            <a:ext cx="9144000" cy="196837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Calibri" panose="020F0502020204030204" pitchFamily="34" charset="0"/>
              </a:rPr>
              <a:t>Financijsko izvješće za 2024. godinu </a:t>
            </a:r>
          </a:p>
        </p:txBody>
      </p:sp>
    </p:spTree>
    <p:extLst>
      <p:ext uri="{BB962C8B-B14F-4D97-AF65-F5344CB8AC3E}">
        <p14:creationId xmlns:p14="http://schemas.microsoft.com/office/powerpoint/2010/main" val="378264728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50EC74DB-E44C-1F44-FC92-AD562ED8B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43297"/>
              </p:ext>
            </p:extLst>
          </p:nvPr>
        </p:nvGraphicFramePr>
        <p:xfrm>
          <a:off x="0" y="0"/>
          <a:ext cx="12192000" cy="226467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36725">
                  <a:extLst>
                    <a:ext uri="{9D8B030D-6E8A-4147-A177-3AD203B41FA5}">
                      <a16:colId xmlns:a16="http://schemas.microsoft.com/office/drawing/2014/main" val="1297771806"/>
                    </a:ext>
                  </a:extLst>
                </a:gridCol>
                <a:gridCol w="8639833">
                  <a:extLst>
                    <a:ext uri="{9D8B030D-6E8A-4147-A177-3AD203B41FA5}">
                      <a16:colId xmlns:a16="http://schemas.microsoft.com/office/drawing/2014/main" val="1728677212"/>
                    </a:ext>
                  </a:extLst>
                </a:gridCol>
                <a:gridCol w="2115442">
                  <a:extLst>
                    <a:ext uri="{9D8B030D-6E8A-4147-A177-3AD203B41FA5}">
                      <a16:colId xmlns:a16="http://schemas.microsoft.com/office/drawing/2014/main" val="2564833733"/>
                    </a:ext>
                  </a:extLst>
                </a:gridCol>
              </a:tblGrid>
              <a:tr h="363120">
                <a:tc gridSpan="2">
                  <a:txBody>
                    <a:bodyPr/>
                    <a:lstStyle/>
                    <a:p>
                      <a:r>
                        <a:rPr lang="hr-HR" sz="2000" dirty="0"/>
                        <a:t>PRIHODI POSLOVANJA (EUR)</a:t>
                      </a:r>
                    </a:p>
                  </a:txBody>
                  <a:tcPr marL="68580" marR="68580" marT="34290" marB="34290">
                    <a:solidFill>
                      <a:srgbClr val="03975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/>
                        <a:t>95.718,68</a:t>
                      </a:r>
                    </a:p>
                  </a:txBody>
                  <a:tcPr marL="68580" marR="68580" marT="34290" marB="34290">
                    <a:solidFill>
                      <a:srgbClr val="0397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24109"/>
                  </a:ext>
                </a:extLst>
              </a:tr>
              <a:tr h="40437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32110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Prihodi od članarina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/>
                        <a:t>42.219,31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8297175"/>
                  </a:ext>
                </a:extLst>
              </a:tr>
              <a:tr h="40437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34130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Prihodi od kamata na deponirana sredstva u banci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/>
                        <a:t>0,03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04871285"/>
                  </a:ext>
                </a:extLst>
              </a:tr>
              <a:tr h="653616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35510</a:t>
                      </a:r>
                    </a:p>
                    <a:p>
                      <a:pPr algn="ctr"/>
                      <a:r>
                        <a:rPr lang="hr-HR" sz="2000" dirty="0"/>
                        <a:t>36120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Prihodi od donacija HUROŠ-u</a:t>
                      </a:r>
                    </a:p>
                    <a:p>
                      <a:r>
                        <a:rPr lang="hr-HR" sz="2000" dirty="0"/>
                        <a:t>Prihodi od refundacija MZO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/>
                        <a:t>4.490,00</a:t>
                      </a:r>
                    </a:p>
                    <a:p>
                      <a:pPr algn="r"/>
                      <a:r>
                        <a:rPr lang="hr-HR" sz="2000" b="1" dirty="0"/>
                        <a:t>1.849,34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3507973"/>
                  </a:ext>
                </a:extLst>
              </a:tr>
              <a:tr h="40437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36330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Prihodi od kotizacija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/>
                        <a:t>47.160,00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23531428"/>
                  </a:ext>
                </a:extLst>
              </a:tr>
            </a:tbl>
          </a:graphicData>
        </a:graphic>
      </p:graphicFrame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A24131FE-8FEB-D4B9-4453-BA979B4E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958358"/>
              </p:ext>
            </p:extLst>
          </p:nvPr>
        </p:nvGraphicFramePr>
        <p:xfrm>
          <a:off x="0" y="2229852"/>
          <a:ext cx="12192000" cy="47142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56129">
                  <a:extLst>
                    <a:ext uri="{9D8B030D-6E8A-4147-A177-3AD203B41FA5}">
                      <a16:colId xmlns:a16="http://schemas.microsoft.com/office/drawing/2014/main" val="3551158431"/>
                    </a:ext>
                  </a:extLst>
                </a:gridCol>
                <a:gridCol w="8683892">
                  <a:extLst>
                    <a:ext uri="{9D8B030D-6E8A-4147-A177-3AD203B41FA5}">
                      <a16:colId xmlns:a16="http://schemas.microsoft.com/office/drawing/2014/main" val="2356602423"/>
                    </a:ext>
                  </a:extLst>
                </a:gridCol>
                <a:gridCol w="2051979">
                  <a:extLst>
                    <a:ext uri="{9D8B030D-6E8A-4147-A177-3AD203B41FA5}">
                      <a16:colId xmlns:a16="http://schemas.microsoft.com/office/drawing/2014/main" val="2493778"/>
                    </a:ext>
                  </a:extLst>
                </a:gridCol>
              </a:tblGrid>
              <a:tr h="404120">
                <a:tc gridSpan="2">
                  <a:txBody>
                    <a:bodyPr/>
                    <a:lstStyle/>
                    <a:p>
                      <a:r>
                        <a:rPr lang="hr-HR" sz="2000" dirty="0"/>
                        <a:t>RASHODI POSLOVANJA (EUR)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dirty="0"/>
                        <a:t>67.006,37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904783"/>
                  </a:ext>
                </a:extLst>
              </a:tr>
              <a:tr h="425139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42221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Smještaj na službenom putu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/>
                        <a:t>1.346,00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41294990"/>
                  </a:ext>
                </a:extLst>
              </a:tr>
              <a:tr h="633523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42223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/>
                        <a:t>Troškovi prijevoza na službenom putu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1" dirty="0"/>
                        <a:t>434,60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50672405"/>
                  </a:ext>
                </a:extLst>
              </a:tr>
              <a:tr h="633523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42514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2000" dirty="0"/>
                        <a:t>Usluge prijevoza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/>
                        <a:t>6.637,84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22599156"/>
                  </a:ext>
                </a:extLst>
              </a:tr>
              <a:tr h="404120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42571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Ugovori o djelu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2000" b="1" dirty="0"/>
                        <a:t> 25.320,89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61729426"/>
                  </a:ext>
                </a:extLst>
              </a:tr>
              <a:tr h="404120"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chemeClr val="tx1"/>
                          </a:solidFill>
                        </a:rPr>
                        <a:t>42572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2000" b="0" dirty="0">
                          <a:solidFill>
                            <a:schemeClr val="tx1"/>
                          </a:solidFill>
                        </a:rPr>
                        <a:t>Usluge odvjetnika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3.491,18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94420588"/>
                  </a:ext>
                </a:extLst>
              </a:tr>
              <a:tr h="404120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42580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Računalne usluge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1.368,73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31088082"/>
                  </a:ext>
                </a:extLst>
              </a:tr>
              <a:tr h="592068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42920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Izdaci za reprezentaciju za sjednice odbora, stručni skup i rashodi ogranaka, pokloni)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10.043,84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0812902"/>
                  </a:ext>
                </a:extLst>
              </a:tr>
              <a:tr h="727415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42950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Ostali materijalni rashodi (materijali za str. skup, organizaciju i ostali rashodi te troškovi ogranaka)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16.214,46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385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58862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D24B59C1-09E1-9925-FDFF-86038E08E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175614"/>
              </p:ext>
            </p:extLst>
          </p:nvPr>
        </p:nvGraphicFramePr>
        <p:xfrm>
          <a:off x="0" y="1488559"/>
          <a:ext cx="12192000" cy="3880881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428285">
                  <a:extLst>
                    <a:ext uri="{9D8B030D-6E8A-4147-A177-3AD203B41FA5}">
                      <a16:colId xmlns:a16="http://schemas.microsoft.com/office/drawing/2014/main" val="664428751"/>
                    </a:ext>
                  </a:extLst>
                </a:gridCol>
                <a:gridCol w="8773793">
                  <a:extLst>
                    <a:ext uri="{9D8B030D-6E8A-4147-A177-3AD203B41FA5}">
                      <a16:colId xmlns:a16="http://schemas.microsoft.com/office/drawing/2014/main" val="395466889"/>
                    </a:ext>
                  </a:extLst>
                </a:gridCol>
                <a:gridCol w="1989922">
                  <a:extLst>
                    <a:ext uri="{9D8B030D-6E8A-4147-A177-3AD203B41FA5}">
                      <a16:colId xmlns:a16="http://schemas.microsoft.com/office/drawing/2014/main" val="3758810814"/>
                    </a:ext>
                  </a:extLst>
                </a:gridCol>
              </a:tblGrid>
              <a:tr h="408690"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chemeClr val="tx1"/>
                          </a:solidFill>
                        </a:rPr>
                        <a:t>43110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000" b="0" dirty="0">
                          <a:solidFill>
                            <a:schemeClr val="tx1"/>
                          </a:solidFill>
                        </a:rPr>
                        <a:t>Amortizacija 2024.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774,21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765556"/>
                  </a:ext>
                </a:extLst>
              </a:tr>
              <a:tr h="443435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44310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Usluge banke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675,16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29410265"/>
                  </a:ext>
                </a:extLst>
              </a:tr>
              <a:tr h="408690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44311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hr-HR" sz="2000" dirty="0"/>
                        <a:t>Usluge platnog prometa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699,46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9476674"/>
                  </a:ext>
                </a:extLst>
              </a:tr>
              <a:tr h="408690">
                <a:tc gridSpan="2">
                  <a:txBody>
                    <a:bodyPr/>
                    <a:lstStyle/>
                    <a:p>
                      <a:r>
                        <a:rPr lang="hr-HR" sz="2000" b="1" dirty="0"/>
                        <a:t>Višak prihoda u 2024. godini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28.712,31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9027900"/>
                  </a:ext>
                </a:extLst>
              </a:tr>
              <a:tr h="408690">
                <a:tc gridSpan="2">
                  <a:txBody>
                    <a:bodyPr/>
                    <a:lstStyle/>
                    <a:p>
                      <a:r>
                        <a:rPr lang="hr-HR" sz="2000" b="1" dirty="0"/>
                        <a:t>PRENESENI VIŠAK PRIHODA IZ PROTEKLIH GODINA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hr-HR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4.560,67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3585019"/>
                  </a:ext>
                </a:extLst>
              </a:tr>
              <a:tr h="576616">
                <a:tc gridSpan="2">
                  <a:txBody>
                    <a:bodyPr/>
                    <a:lstStyle/>
                    <a:p>
                      <a:r>
                        <a:rPr lang="hr-HR" sz="2000" b="1" dirty="0"/>
                        <a:t>UKUPNI VIŠAK PRIHODA RASPOLOŽIV U SLJEDEĆEM RAZDOBLJU 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33.272,98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6794056"/>
                  </a:ext>
                </a:extLst>
              </a:tr>
              <a:tr h="408690">
                <a:tc gridSpan="2">
                  <a:txBody>
                    <a:bodyPr/>
                    <a:lstStyle/>
                    <a:p>
                      <a:r>
                        <a:rPr lang="hr-HR" sz="2000" b="1" dirty="0"/>
                        <a:t>NOVČANA SREDSTVA 31. 12. 2024.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29.386,20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74310372"/>
                  </a:ext>
                </a:extLst>
              </a:tr>
              <a:tr h="408690">
                <a:tc gridSpan="2">
                  <a:txBody>
                    <a:bodyPr/>
                    <a:lstStyle/>
                    <a:p>
                      <a:r>
                        <a:rPr lang="hr-HR" sz="2000" dirty="0"/>
                        <a:t>Računi dobavljača iz 2024. godine plaćeni početkom 2025. godine.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1.509,28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94452830"/>
                  </a:ext>
                </a:extLst>
              </a:tr>
              <a:tr h="408690">
                <a:tc gridSpan="2">
                  <a:txBody>
                    <a:bodyPr/>
                    <a:lstStyle/>
                    <a:p>
                      <a:endParaRPr lang="hr-HR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4013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26239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63639-630F-5178-164F-D2E7648A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3359"/>
            <a:ext cx="9144000" cy="2387600"/>
          </a:xfrm>
        </p:spPr>
        <p:txBody>
          <a:bodyPr/>
          <a:lstStyle/>
          <a:p>
            <a:pPr algn="ctr"/>
            <a:r>
              <a:rPr lang="hr-HR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  <a:cs typeface="Calibri" panose="020F0502020204030204" pitchFamily="34" charset="0"/>
              </a:rPr>
              <a:t>Financijski plan za 2026.</a:t>
            </a:r>
            <a:r>
              <a:rPr lang="hr-HR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D94388-C588-8287-DF35-1CBB301C5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55137"/>
            <a:ext cx="9144000" cy="42842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tx1"/>
                </a:solidFill>
                <a:cs typeface="Calibri" panose="020F0502020204030204" pitchFamily="34" charset="0"/>
              </a:rPr>
              <a:t>RENATA GUDELJ</a:t>
            </a:r>
          </a:p>
        </p:txBody>
      </p:sp>
    </p:spTree>
    <p:extLst>
      <p:ext uri="{BB962C8B-B14F-4D97-AF65-F5344CB8AC3E}">
        <p14:creationId xmlns:p14="http://schemas.microsoft.com/office/powerpoint/2010/main" val="203774381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A947F798-9F88-B68C-C978-0F1D855E88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388028"/>
              </p:ext>
            </p:extLst>
          </p:nvPr>
        </p:nvGraphicFramePr>
        <p:xfrm>
          <a:off x="0" y="1010654"/>
          <a:ext cx="12192000" cy="455166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422111">
                  <a:extLst>
                    <a:ext uri="{9D8B030D-6E8A-4147-A177-3AD203B41FA5}">
                      <a16:colId xmlns:a16="http://schemas.microsoft.com/office/drawing/2014/main" val="2706565419"/>
                    </a:ext>
                  </a:extLst>
                </a:gridCol>
                <a:gridCol w="2769889">
                  <a:extLst>
                    <a:ext uri="{9D8B030D-6E8A-4147-A177-3AD203B41FA5}">
                      <a16:colId xmlns:a16="http://schemas.microsoft.com/office/drawing/2014/main" val="941065870"/>
                    </a:ext>
                  </a:extLst>
                </a:gridCol>
              </a:tblGrid>
              <a:tr h="570032">
                <a:tc>
                  <a:txBody>
                    <a:bodyPr/>
                    <a:lstStyle/>
                    <a:p>
                      <a:r>
                        <a:rPr lang="hr-HR" sz="2400" dirty="0"/>
                        <a:t>PRIHODI POSLOVANJA (EUR)</a:t>
                      </a:r>
                    </a:p>
                  </a:txBody>
                  <a:tcPr anchor="ctr">
                    <a:solidFill>
                      <a:srgbClr val="88BE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u="none" strike="noStrike" dirty="0">
                          <a:effectLst/>
                        </a:rPr>
                        <a:t>185.443,00 eura</a:t>
                      </a:r>
                      <a:endParaRPr lang="hr-HR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88BE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63523"/>
                  </a:ext>
                </a:extLst>
              </a:tr>
              <a:tr h="570032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1" u="none" strike="noStrike" dirty="0">
                          <a:effectLst/>
                        </a:rPr>
                        <a:t>32110</a:t>
                      </a:r>
                      <a:r>
                        <a:rPr lang="hr-HR" sz="2400" b="0" u="none" strike="noStrike" dirty="0">
                          <a:effectLst/>
                        </a:rPr>
                        <a:t> - Prihodi od članarina  (870 škola x 70,00 eura)</a:t>
                      </a:r>
                      <a:endParaRPr lang="hr-HR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u="none" strike="noStrike" dirty="0">
                          <a:effectLst/>
                        </a:rPr>
                        <a:t>60.900,00 </a:t>
                      </a:r>
                      <a:endParaRPr lang="hr-HR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1814771"/>
                  </a:ext>
                </a:extLst>
              </a:tr>
              <a:tr h="711344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34130</a:t>
                      </a:r>
                      <a:r>
                        <a:rPr lang="pl-PL" sz="2400" b="0" u="none" strike="noStrike" dirty="0">
                          <a:effectLst/>
                        </a:rPr>
                        <a:t> - Prihodi od kamata na deponirana sredstva u banci</a:t>
                      </a:r>
                      <a:endParaRPr lang="pl-PL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u="none" strike="noStrike" dirty="0">
                          <a:effectLst/>
                        </a:rPr>
                        <a:t>10,00</a:t>
                      </a:r>
                    </a:p>
                    <a:p>
                      <a:pPr algn="r" fontAlgn="b"/>
                      <a:r>
                        <a:rPr lang="hr-HR" sz="2400" b="1" u="none" strike="noStrike" dirty="0">
                          <a:effectLst/>
                        </a:rPr>
                        <a:t> </a:t>
                      </a:r>
                      <a:endParaRPr lang="hr-HR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6437"/>
                  </a:ext>
                </a:extLst>
              </a:tr>
              <a:tr h="689485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 dirty="0">
                          <a:effectLst/>
                          <a:latin typeface="+mn-lt"/>
                        </a:rPr>
                        <a:t>35140- </a:t>
                      </a:r>
                      <a:r>
                        <a:rPr lang="pl-PL" sz="2400" b="0" i="0" u="none" strike="noStrike" dirty="0">
                          <a:effectLst/>
                          <a:latin typeface="+mn-lt"/>
                        </a:rPr>
                        <a:t>Prihodi od donacija za EU projekte                                                                        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i="0" u="none" strike="noStrike" dirty="0">
                          <a:effectLst/>
                          <a:latin typeface="+mn-lt"/>
                        </a:rPr>
                        <a:t>14.506,60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7354343"/>
                  </a:ext>
                </a:extLst>
              </a:tr>
              <a:tr h="570032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1" u="none" strike="noStrike" dirty="0">
                          <a:effectLst/>
                        </a:rPr>
                        <a:t>35510</a:t>
                      </a:r>
                      <a:r>
                        <a:rPr lang="hr-HR" sz="2400" b="0" u="none" strike="noStrike" dirty="0">
                          <a:effectLst/>
                        </a:rPr>
                        <a:t> - Prihodi od donacija</a:t>
                      </a:r>
                      <a:endParaRPr lang="hr-HR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u="none" strike="noStrike" dirty="0">
                          <a:effectLst/>
                        </a:rPr>
                        <a:t>7.000,00 </a:t>
                      </a:r>
                      <a:endParaRPr lang="hr-HR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197906"/>
                  </a:ext>
                </a:extLst>
              </a:tr>
              <a:tr h="1412946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36330</a:t>
                      </a:r>
                      <a:r>
                        <a:rPr lang="pl-PL" sz="2400" b="0" u="none" strike="noStrike" dirty="0">
                          <a:effectLst/>
                        </a:rPr>
                        <a:t> - Prihodi od kotizacija za jesenski str. skup. (500 škola x 90,00 eura)                                                                             </a:t>
                      </a:r>
                    </a:p>
                    <a:p>
                      <a:pPr algn="l" fontAlgn="b"/>
                      <a:r>
                        <a:rPr lang="pl-PL" sz="2400" b="0" u="none" strike="noStrike" dirty="0">
                          <a:effectLst/>
                        </a:rPr>
                        <a:t>          </a:t>
                      </a:r>
                    </a:p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29220</a:t>
                      </a:r>
                      <a:r>
                        <a:rPr lang="pl-PL" sz="2400" b="0" u="none" strike="noStrike" dirty="0">
                          <a:effectLst/>
                        </a:rPr>
                        <a:t> – Odgođeno priznavanje prihoda Erasmus + sa 01.01.26.        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400" b="1" u="none" strike="noStrike" dirty="0">
                          <a:effectLst/>
                        </a:rPr>
                        <a:t>45.000,00</a:t>
                      </a:r>
                    </a:p>
                    <a:p>
                      <a:pPr algn="r" fontAlgn="b"/>
                      <a:endParaRPr lang="hr-HR" sz="2400" b="1" u="none" strike="noStrike" dirty="0">
                        <a:effectLst/>
                      </a:endParaRPr>
                    </a:p>
                    <a:p>
                      <a:pPr algn="r" fontAlgn="b"/>
                      <a:r>
                        <a:rPr lang="hr-HR" sz="2400" b="1" u="none" strike="noStrike" dirty="0">
                          <a:effectLst/>
                        </a:rPr>
                        <a:t>58.026,40 </a:t>
                      </a:r>
                      <a:endParaRPr lang="hr-HR" sz="24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5944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65401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51B58B32-F588-B456-5FA6-6AD393C9E4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98473"/>
              </p:ext>
            </p:extLst>
          </p:nvPr>
        </p:nvGraphicFramePr>
        <p:xfrm>
          <a:off x="0" y="0"/>
          <a:ext cx="12192000" cy="693614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0159999">
                  <a:extLst>
                    <a:ext uri="{9D8B030D-6E8A-4147-A177-3AD203B41FA5}">
                      <a16:colId xmlns:a16="http://schemas.microsoft.com/office/drawing/2014/main" val="2706565419"/>
                    </a:ext>
                  </a:extLst>
                </a:gridCol>
                <a:gridCol w="2032001">
                  <a:extLst>
                    <a:ext uri="{9D8B030D-6E8A-4147-A177-3AD203B41FA5}">
                      <a16:colId xmlns:a16="http://schemas.microsoft.com/office/drawing/2014/main" val="941065870"/>
                    </a:ext>
                  </a:extLst>
                </a:gridCol>
              </a:tblGrid>
              <a:tr h="470454">
                <a:tc>
                  <a:txBody>
                    <a:bodyPr/>
                    <a:lstStyle/>
                    <a:p>
                      <a:r>
                        <a:rPr lang="hr-HR" dirty="0"/>
                        <a:t>RASHODI POSLOVANJA (EUR)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174.633,00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163523"/>
                  </a:ext>
                </a:extLst>
              </a:tr>
              <a:tr h="476728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42220 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- Dnevnice za službena  putovanja (sjednice predsjedništva, nadzornog i izvršnog odbora)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1.500,00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1814771"/>
                  </a:ext>
                </a:extLst>
              </a:tr>
              <a:tr h="395133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42223 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- Troškovi prijevoza na službenom putu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7.000,00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6437"/>
                  </a:ext>
                </a:extLst>
              </a:tr>
              <a:tr h="395133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42220-01 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–Troškovi stručnog usavršavanja </a:t>
                      </a:r>
                      <a:r>
                        <a:rPr lang="hr-HR" sz="2000" b="0" i="0" u="none" strike="noStrike" dirty="0" err="1">
                          <a:effectLst/>
                          <a:latin typeface="+mn-lt"/>
                        </a:rPr>
                        <a:t>Erasmus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 +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72.533,00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197906"/>
                  </a:ext>
                </a:extLst>
              </a:tr>
              <a:tr h="54855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effectLst/>
                          <a:latin typeface="+mn-lt"/>
                        </a:rPr>
                        <a:t>42514 </a:t>
                      </a:r>
                      <a:r>
                        <a:rPr lang="pl-PL" sz="2000" b="0" i="0" u="none" strike="noStrike" dirty="0">
                          <a:effectLst/>
                          <a:latin typeface="+mn-lt"/>
                        </a:rPr>
                        <a:t>- Ostale usluge za komunikaciju i prijevoz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10.000,00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5944974"/>
                  </a:ext>
                </a:extLst>
              </a:tr>
              <a:tr h="395133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42571 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- Ugovori o djelu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35.000,00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2392207"/>
                  </a:ext>
                </a:extLst>
              </a:tr>
              <a:tr h="395133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42572 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- Usluge odvjetnika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5.000,00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4144561"/>
                  </a:ext>
                </a:extLst>
              </a:tr>
              <a:tr h="395133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42580 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- Računalne usluge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4.000,00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5070840"/>
                  </a:ext>
                </a:extLst>
              </a:tr>
              <a:tr h="539069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i="0" u="none" strike="noStrike" dirty="0">
                          <a:effectLst/>
                          <a:latin typeface="+mn-lt"/>
                        </a:rPr>
                        <a:t>42920 </a:t>
                      </a:r>
                      <a:r>
                        <a:rPr lang="pl-PL" sz="2000" b="0" i="0" u="none" strike="noStrike" dirty="0">
                          <a:effectLst/>
                          <a:latin typeface="+mn-lt"/>
                        </a:rPr>
                        <a:t>- Izdaci za reprezentaciju za sjednice odbora, stručni skup i rashodi ogranaka 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(troškovi ogranaka, ručkovi, pokloni)</a:t>
                      </a:r>
                      <a:endParaRPr lang="pl-PL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15.000,00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9811643"/>
                  </a:ext>
                </a:extLst>
              </a:tr>
              <a:tr h="476728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42950 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- Ostali materijalni rashodi (materijali za stručni skup, organizacija i ostali rashodi)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20.000,00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0111739"/>
                  </a:ext>
                </a:extLst>
              </a:tr>
              <a:tr h="395133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42610 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- Uredski materijal,literatura,ost.mater.rashodi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1.000,00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85277894"/>
                  </a:ext>
                </a:extLst>
              </a:tr>
              <a:tr h="395133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42930 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- Članarine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1.200,00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9774763"/>
                  </a:ext>
                </a:extLst>
              </a:tr>
              <a:tr h="395133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44311 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- Usluge platnog prometa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800,00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3546254"/>
                  </a:ext>
                </a:extLst>
              </a:tr>
              <a:tr h="395133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44310 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- Usluge banke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800,00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3780104"/>
                  </a:ext>
                </a:extLst>
              </a:tr>
              <a:tr h="395133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43110 </a:t>
                      </a:r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- Amortizacija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800,00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2727159"/>
                  </a:ext>
                </a:extLst>
              </a:tr>
              <a:tr h="395133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0" i="0" u="none" strike="noStrike" dirty="0">
                          <a:effectLst/>
                          <a:latin typeface="+mn-lt"/>
                        </a:rPr>
                        <a:t>Višak prihoda u 2026. godini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1" i="0" u="none" strike="noStrike" dirty="0">
                          <a:effectLst/>
                          <a:latin typeface="+mn-lt"/>
                        </a:rPr>
                        <a:t>10.810,00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0069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9286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B247CC-0B71-9713-B9E5-9797E2177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639192"/>
            <a:ext cx="9692640" cy="732534"/>
          </a:xfrm>
        </p:spPr>
        <p:txBody>
          <a:bodyPr/>
          <a:lstStyle/>
          <a:p>
            <a:pPr algn="ctr"/>
            <a:r>
              <a:rPr lang="hr-HR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Hvala na pažnji!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445FA4-33AD-D0C6-C745-92F3D8144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56" y="1988597"/>
            <a:ext cx="9409088" cy="4351337"/>
          </a:xfrm>
        </p:spPr>
        <p:txBody>
          <a:bodyPr/>
          <a:lstStyle/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E-mail:</a:t>
            </a:r>
            <a:r>
              <a:rPr lang="hr-HR" dirty="0"/>
              <a:t> </a:t>
            </a:r>
            <a:r>
              <a:rPr lang="hr-HR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antonija.mirosavljevic@huros.hr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antonija.mirosavljevic@skole.hr</a:t>
            </a:r>
            <a:r>
              <a:rPr lang="hr-HR" dirty="0">
                <a:solidFill>
                  <a:srgbClr val="0070C0"/>
                </a:solidFill>
              </a:rPr>
              <a:t> </a:t>
            </a: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Broj mobitela: 091/606 33 12</a:t>
            </a: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Tajništvo HUROŠ-a: </a:t>
            </a:r>
            <a:r>
              <a:rPr lang="hr-HR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tajnistvo@huros.hr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WEB:</a:t>
            </a:r>
            <a:r>
              <a:rPr lang="hr-HR" dirty="0"/>
              <a:t> </a:t>
            </a:r>
            <a:r>
              <a:rPr lang="hr-HR" dirty="0">
                <a:hlinkClick r:id="rId5"/>
              </a:rPr>
              <a:t>https://huros.hr/</a:t>
            </a:r>
            <a:r>
              <a:rPr lang="hr-HR" dirty="0"/>
              <a:t> </a:t>
            </a:r>
            <a:endParaRPr lang="hr-HR" dirty="0">
              <a:solidFill>
                <a:srgbClr val="0070C0"/>
              </a:solidFill>
            </a:endParaRPr>
          </a:p>
          <a:p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Facebook: </a:t>
            </a:r>
            <a:r>
              <a:rPr lang="hr-HR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https://www.facebook.com/profile.php?id=100075567417313</a:t>
            </a:r>
            <a:endParaRPr lang="hr-HR" dirty="0">
              <a:solidFill>
                <a:srgbClr val="0070C0"/>
              </a:solidFill>
            </a:endParaRP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032BA86-B5B8-9152-2A2E-4B97572C3B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63" y="4286977"/>
            <a:ext cx="1781513" cy="178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203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5B009B-353F-937D-9980-9D9F87C3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393" y="328474"/>
            <a:ext cx="9692640" cy="1397124"/>
          </a:xfrm>
        </p:spPr>
        <p:txBody>
          <a:bodyPr>
            <a:normAutofit/>
          </a:bodyPr>
          <a:lstStyle/>
          <a:p>
            <a:r>
              <a:rPr lang="hr-HR" sz="40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Organizacija stručnog skupa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E704C1-823B-73DD-3383-EB539E393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393" y="2012055"/>
            <a:ext cx="4612689" cy="473497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Ovo mi je škola- partnerstvom do napretka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tx1"/>
                </a:solidFill>
              </a:rPr>
              <a:t>Od 27. do 30. listopada 2024. godine, Hotel Olympia &amp; Olympia </a:t>
            </a:r>
            <a:r>
              <a:rPr lang="hr-HR" sz="2000" dirty="0" err="1">
                <a:solidFill>
                  <a:schemeClr val="tx1"/>
                </a:solidFill>
              </a:rPr>
              <a:t>Sky</a:t>
            </a:r>
            <a:r>
              <a:rPr lang="hr-HR" sz="2000" dirty="0">
                <a:solidFill>
                  <a:schemeClr val="tx1"/>
                </a:solidFill>
              </a:rPr>
              <a:t>, Vodice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hr-HR" sz="20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b="1" dirty="0">
                <a:solidFill>
                  <a:schemeClr val="tx1"/>
                </a:solidFill>
              </a:rPr>
              <a:t>Pod pokroviteljstvom: </a:t>
            </a:r>
            <a:r>
              <a:rPr lang="hr-HR" sz="2000" dirty="0">
                <a:solidFill>
                  <a:schemeClr val="tx1"/>
                </a:solidFill>
              </a:rPr>
              <a:t>Ministarstva znanosti, obrazovanja i mladih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b="0" dirty="0">
                <a:solidFill>
                  <a:schemeClr val="tx1"/>
                </a:solidFill>
                <a:effectLst/>
              </a:rPr>
              <a:t>Ministarstva rada, mirovinskog sustava, obitelji i socijalne politike</a:t>
            </a:r>
            <a:endParaRPr lang="hr-HR" sz="2000" dirty="0">
              <a:solidFill>
                <a:schemeClr val="tx1"/>
              </a:solidFill>
            </a:endParaRP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E27EFCE-0F10-0688-35E4-324740D3B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51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346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E1F4-474C-11CD-96BB-87E6C0D4C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F35884-27A7-8875-81B5-A0DAA44B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393" y="328474"/>
            <a:ext cx="9692640" cy="1397124"/>
          </a:xfrm>
        </p:spPr>
        <p:txBody>
          <a:bodyPr>
            <a:normAutofit/>
          </a:bodyPr>
          <a:lstStyle/>
          <a:p>
            <a:r>
              <a:rPr lang="hr-HR" sz="40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Organizacija stručnog skupa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B92B6D-29A8-C1C9-05C7-16869DD24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74" y="2044019"/>
            <a:ext cx="3775083" cy="3949299"/>
          </a:xfrm>
        </p:spPr>
        <p:txBody>
          <a:bodyPr>
            <a:normAutofit fontScale="92500" lnSpcReduction="10000"/>
          </a:bodyPr>
          <a:lstStyle/>
          <a:p>
            <a:pPr marL="274320" lvl="1" indent="0">
              <a:buNone/>
            </a:pPr>
            <a:endParaRPr lang="hr-HR" sz="2000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Roditelji i škola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tx1"/>
                </a:solidFill>
              </a:rPr>
              <a:t>Od 10. do 12. ožujka 2025. godine, </a:t>
            </a:r>
          </a:p>
          <a:p>
            <a:pPr marL="201168" lvl="1" indent="0">
              <a:buNone/>
            </a:pPr>
            <a:r>
              <a:rPr lang="hr-HR" sz="2000" dirty="0">
                <a:solidFill>
                  <a:schemeClr val="tx1"/>
                </a:solidFill>
              </a:rPr>
              <a:t>Hotel Valamar </a:t>
            </a:r>
            <a:r>
              <a:rPr lang="hr-HR" sz="2000" dirty="0" err="1">
                <a:solidFill>
                  <a:schemeClr val="tx1"/>
                </a:solidFill>
              </a:rPr>
              <a:t>Lacroma</a:t>
            </a:r>
            <a:r>
              <a:rPr lang="hr-HR" sz="2000" dirty="0">
                <a:solidFill>
                  <a:schemeClr val="tx1"/>
                </a:solidFill>
              </a:rPr>
              <a:t>, Dubrovnik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hr-HR" sz="20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b="1" dirty="0">
                <a:solidFill>
                  <a:schemeClr val="tx1"/>
                </a:solidFill>
              </a:rPr>
              <a:t>Pod pokroviteljstvom: </a:t>
            </a:r>
            <a:r>
              <a:rPr lang="hr-HR" sz="2000" dirty="0">
                <a:solidFill>
                  <a:schemeClr val="tx1"/>
                </a:solidFill>
              </a:rPr>
              <a:t>Ministarstva znanosti, obrazovanja i mladih, </a:t>
            </a:r>
          </a:p>
          <a:p>
            <a:pPr lvl="1"/>
            <a:r>
              <a:rPr lang="hr-HR" sz="2000" dirty="0">
                <a:solidFill>
                  <a:schemeClr val="tx1"/>
                </a:solidFill>
              </a:rPr>
              <a:t>Hrvatskog sabora </a:t>
            </a:r>
          </a:p>
          <a:p>
            <a:pPr lvl="1"/>
            <a:endParaRPr lang="hr-HR" sz="2000" dirty="0">
              <a:solidFill>
                <a:schemeClr val="tx1"/>
              </a:solidFill>
            </a:endParaRPr>
          </a:p>
          <a:p>
            <a:pPr lvl="1"/>
            <a:r>
              <a:rPr lang="hr-HR" sz="2000" dirty="0">
                <a:solidFill>
                  <a:schemeClr val="tx1"/>
                </a:solidFill>
              </a:rPr>
              <a:t>U suradnji s Agencijom za odgoj i obrazovanje </a:t>
            </a:r>
          </a:p>
          <a:p>
            <a:pPr lvl="1"/>
            <a:endParaRPr lang="hr-HR" sz="20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hr-HR" sz="20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hr-HR" sz="2000" dirty="0">
              <a:solidFill>
                <a:schemeClr val="tx1"/>
              </a:solidFill>
            </a:endParaRPr>
          </a:p>
          <a:p>
            <a:endParaRPr lang="hr-HR" dirty="0"/>
          </a:p>
          <a:p>
            <a:pPr marL="457200" lvl="1" indent="0">
              <a:buNone/>
            </a:pPr>
            <a:endParaRPr lang="hr-HR" sz="2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E2EC902-8055-8482-FCCA-58DF365EF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12" y="1882067"/>
            <a:ext cx="7544418" cy="42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3334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2F25-8EFE-E6E1-D1A3-92681D362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B242E8-8147-3A63-B414-A3F35D9B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713" y="5174241"/>
            <a:ext cx="9276721" cy="1006352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tx1"/>
                </a:solidFill>
              </a:rPr>
              <a:t>10. ožujka 2025. godine, Hotel Valamar </a:t>
            </a:r>
            <a:r>
              <a:rPr lang="hr-HR" sz="2000" dirty="0" err="1">
                <a:solidFill>
                  <a:schemeClr val="tx1"/>
                </a:solidFill>
              </a:rPr>
              <a:t>Lacroma</a:t>
            </a:r>
            <a:r>
              <a:rPr lang="hr-HR" sz="2000" dirty="0">
                <a:solidFill>
                  <a:schemeClr val="tx1"/>
                </a:solidFill>
              </a:rPr>
              <a:t>, Dubrovnik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b="1" dirty="0">
                <a:solidFill>
                  <a:schemeClr val="tx1"/>
                </a:solidFill>
              </a:rPr>
              <a:t>Pod pokroviteljstvom: </a:t>
            </a:r>
            <a:r>
              <a:rPr lang="hr-HR" sz="2000" dirty="0">
                <a:solidFill>
                  <a:schemeClr val="tx1"/>
                </a:solidFill>
              </a:rPr>
              <a:t>Ministarstva znanosti, obrazovanja i mladih i Hrvatskog sabora </a:t>
            </a: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D975A15-0F6F-733B-9496-D695E61B7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55" y="0"/>
            <a:ext cx="10022890" cy="52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127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1B919-1CAD-E90E-FE2C-A510810A0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EF690-6ECA-BA90-F331-574151845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393" y="328474"/>
            <a:ext cx="9692640" cy="1397124"/>
          </a:xfrm>
        </p:spPr>
        <p:txBody>
          <a:bodyPr>
            <a:normAutofit/>
          </a:bodyPr>
          <a:lstStyle/>
          <a:p>
            <a:r>
              <a:rPr lang="hr-HR" sz="40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Organizacija stručnog skupa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6E63E1-CCC0-F769-1598-DD403EE0D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393" y="2012055"/>
            <a:ext cx="4612689" cy="4734973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Ritam škole- emocionalna otpornost i vodstvo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tx1"/>
                </a:solidFill>
              </a:rPr>
              <a:t>Od 19. do 22. listopada 2025. godine, </a:t>
            </a:r>
            <a:r>
              <a:rPr lang="hr-HR" sz="2000" dirty="0" err="1">
                <a:solidFill>
                  <a:schemeClr val="tx1"/>
                </a:solidFill>
              </a:rPr>
              <a:t>Bluesun</a:t>
            </a:r>
            <a:r>
              <a:rPr lang="hr-HR" sz="2000" dirty="0">
                <a:solidFill>
                  <a:schemeClr val="tx1"/>
                </a:solidFill>
              </a:rPr>
              <a:t> Maestral, Brela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hr-HR" sz="2000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b="1" dirty="0">
                <a:solidFill>
                  <a:schemeClr val="tx1"/>
                </a:solidFill>
              </a:rPr>
              <a:t>Pod pokroviteljstvom: </a:t>
            </a:r>
            <a:r>
              <a:rPr lang="hr-HR" sz="2000" dirty="0">
                <a:solidFill>
                  <a:schemeClr val="tx1"/>
                </a:solidFill>
              </a:rPr>
              <a:t>Ministarstva znanosti, obrazovanja i mladih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tx1"/>
                </a:solidFill>
              </a:rPr>
              <a:t>U suradnji s CARNET-om </a:t>
            </a: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lvl="1"/>
            <a:endParaRPr lang="hr-HR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DC064A8-BDBE-D39E-E22D-0C3C5B2F2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91" y="0"/>
            <a:ext cx="4875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6940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9C3EDD-8689-B63C-0AE6-0E0E17D0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03" y="1015214"/>
            <a:ext cx="9692640" cy="701336"/>
          </a:xfrm>
        </p:spPr>
        <p:txBody>
          <a:bodyPr>
            <a:normAutofit fontScale="90000"/>
          </a:bodyPr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Sastanci i suradnje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8831B0-0AC5-3D8B-2814-D11FC15D7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837678"/>
            <a:ext cx="9826338" cy="4412202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Ministarstvo znanosti, obrazovanja i mladih (MZOM) 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redovita komunikacija i suradnja u vezi zakonodavnih promjena, položaja ravnatelja, sigurnosti u školama, sudjelovanje u izradi </a:t>
            </a:r>
            <a:r>
              <a:rPr lang="pl-PL" b="1" i="1" dirty="0">
                <a:solidFill>
                  <a:schemeClr val="tx1"/>
                </a:solidFill>
              </a:rPr>
              <a:t>Protokola o kontroli ulaska i izlaska u školskim ustanovama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provedbe </a:t>
            </a:r>
            <a:r>
              <a:rPr lang="hr-HR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kurikularnih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promjena i programa stručnog usavršavanja.</a:t>
            </a:r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Ministarstvo unutarnjih poslova (MUP) 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sudjelovanje u izradi i doradi protokola postupanja u kriznim situacijama u školama, osobito u slučajevima nasilja i sigurnosnih prijetnji.</a:t>
            </a:r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Ministarstvo zdravstva 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suradnja na temama mentalnog zdravlja učenika i prevencije rizičnih ponašanja, te koordinacija s županijskim zavodima za javno zdravstvo.</a:t>
            </a:r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Ministarstvo rada, mirovinskog sustava, obitelji i socijalne politike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suradnja u vezi prava i zaštite zaposlenika u školama, kao i osiguravanja pomoćnih kadrova (npr. pomoćnika u nastavi, stručnih suradnika, socijalnih radnika), sudjelovanje u izradi </a:t>
            </a:r>
            <a:r>
              <a:rPr lang="hr-HR" b="1" i="1" dirty="0">
                <a:solidFill>
                  <a:schemeClr val="tx1"/>
                </a:solidFill>
              </a:rPr>
              <a:t>Protokola o postupanju u slučaju nasilja među djecom i mladima</a:t>
            </a:r>
          </a:p>
        </p:txBody>
      </p:sp>
    </p:spTree>
    <p:extLst>
      <p:ext uri="{BB962C8B-B14F-4D97-AF65-F5344CB8AC3E}">
        <p14:creationId xmlns:p14="http://schemas.microsoft.com/office/powerpoint/2010/main" val="29641798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D0608-D7EE-42ED-5246-A8C0A1E80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CA249C-AB57-822C-2B41-BE3E6561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03" y="1015214"/>
            <a:ext cx="9692640" cy="701336"/>
          </a:xfrm>
        </p:spPr>
        <p:txBody>
          <a:bodyPr>
            <a:normAutofit fontScale="90000"/>
          </a:bodyPr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Sastanci i suradnje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A25819-18AD-ABF7-3E9D-D2AFBB339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837678"/>
            <a:ext cx="9826338" cy="4412202"/>
          </a:xfrm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Agencija za odgoj i obrazovanje (AZOO) 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partnerska suradnja na organizaciji stručnih skupova i kreiranju programa usavršavanja ravnatelja.</a:t>
            </a:r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Nacionalni centar za vanjsko vrednovanje obrazovanja (NCVVO) 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konzultacije o sustavu vrednovanja i praćenja kvalitete rada škola.</a:t>
            </a:r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CARNET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suradnja na unapređenju digitalne pismenosti i informatičke infrastrukture u </a:t>
            </a:r>
            <a:r>
              <a:rPr lang="hr-H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osnovnim školama, partnerska suradnja na organizaciji stručnih skupova</a:t>
            </a:r>
            <a:endParaRPr lang="hr-HR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Ured pravobraniteljice za djecu i Ured pučke pravobraniteljice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suradnja na temama zaštite prava djece, ali i zaposlenika i ravnatelja u školama.</a:t>
            </a:r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Učiteljski fakultet Sveučilišta u Zagrebu 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suradnja u području stručnog usavršavanja i razvoja voditeljskih kompetencija ravnatelja, te u projektima </a:t>
            </a:r>
            <a:r>
              <a:rPr lang="hr-HR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mentoriranja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mladih učitelja.</a:t>
            </a:r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Filozofski fakultet Sveučilišta u Zagrebu 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(Odsjek za pedagogiju i psihologiju) – sudjelovanje u istraživanjima o ulozi ravnatelja i školskog vodstva u suvremenom obrazovanju.</a:t>
            </a:r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Edukacijsko-rehabilitacijski fakultet 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zajedničke inicijative na području inkluzivnog obrazovanja i rada s učenicima s teškoćama u razvoju.</a:t>
            </a:r>
          </a:p>
        </p:txBody>
      </p:sp>
    </p:spTree>
    <p:extLst>
      <p:ext uri="{BB962C8B-B14F-4D97-AF65-F5344CB8AC3E}">
        <p14:creationId xmlns:p14="http://schemas.microsoft.com/office/powerpoint/2010/main" val="17409650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819CF-E021-A015-A74D-1F828AA59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372023-B982-9C28-22FD-555DCC8E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03" y="1015214"/>
            <a:ext cx="9692640" cy="701336"/>
          </a:xfrm>
        </p:spPr>
        <p:txBody>
          <a:bodyPr>
            <a:normAutofit fontScale="90000"/>
          </a:bodyPr>
          <a:lstStyle/>
          <a:p>
            <a:r>
              <a:rPr lang="hr-HR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Sastanci i suradnje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B62408-5715-30E4-0179-8A15C84B0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680" y="1837678"/>
            <a:ext cx="9826338" cy="4412202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saborski Odbor za obitelj, mlade i sport</a:t>
            </a:r>
            <a:r>
              <a:rPr lang="hr-H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suradnja na temu </a:t>
            </a:r>
            <a:r>
              <a:rPr lang="hr-HR" dirty="0"/>
              <a:t>prevencije i suzbijanje nasilja</a:t>
            </a:r>
          </a:p>
          <a:p>
            <a:r>
              <a:rPr lang="hr-HR" dirty="0"/>
              <a:t>u odgojno obrazovnim ustanovama</a:t>
            </a:r>
            <a:endParaRPr lang="hr-HR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Suradnja s </a:t>
            </a: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Agencijom za mobilnost i programe EU </a:t>
            </a:r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Suradnja s </a:t>
            </a:r>
            <a:r>
              <a:rPr lang="hr-HR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Centrom za nestalu i zlostavljanu djecu </a:t>
            </a:r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Suradnja s </a:t>
            </a:r>
            <a:r>
              <a:rPr lang="hr-H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UHSR-om, UTIRUŠ-em, HZOŠ-om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Suradnja s </a:t>
            </a:r>
            <a:r>
              <a:rPr lang="hr-H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Hrvatskom udrugom školskih knjižničara</a:t>
            </a:r>
          </a:p>
          <a:p>
            <a:pPr lvl="0" algn="just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b="1" dirty="0">
                <a:solidFill>
                  <a:schemeClr val="tx1"/>
                </a:solidFill>
              </a:rPr>
              <a:t> European </a:t>
            </a:r>
            <a:r>
              <a:rPr lang="hr-HR" b="1" dirty="0" err="1">
                <a:solidFill>
                  <a:schemeClr val="tx1"/>
                </a:solidFill>
              </a:rPr>
              <a:t>School</a:t>
            </a:r>
            <a:r>
              <a:rPr lang="hr-HR" b="1" dirty="0">
                <a:solidFill>
                  <a:schemeClr val="tx1"/>
                </a:solidFill>
              </a:rPr>
              <a:t> Heads </a:t>
            </a:r>
            <a:r>
              <a:rPr lang="hr-HR" b="1" dirty="0" err="1">
                <a:solidFill>
                  <a:schemeClr val="tx1"/>
                </a:solidFill>
              </a:rPr>
              <a:t>Association</a:t>
            </a:r>
            <a:r>
              <a:rPr lang="hr-HR" b="1" dirty="0">
                <a:solidFill>
                  <a:schemeClr val="tx1"/>
                </a:solidFill>
              </a:rPr>
              <a:t> (ESHA)</a:t>
            </a:r>
            <a:r>
              <a:rPr lang="hr-HR" dirty="0">
                <a:solidFill>
                  <a:schemeClr val="tx1"/>
                </a:solidFill>
              </a:rPr>
              <a:t> – sudjelovanje u razmjeni primjera dobre prakse i europskim projektima.</a:t>
            </a:r>
            <a:endParaRPr lang="hr-HR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Suradnja s medijima: </a:t>
            </a:r>
            <a:r>
              <a:rPr lang="hr-HR" dirty="0">
                <a:solidFill>
                  <a:schemeClr val="tx1"/>
                </a:solidFill>
              </a:rPr>
              <a:t>Novu TV, RTL, HRT, Školske novine, Nacional, N1 Info, Mreža 1, Srednja.hr, dnevnik.hr, index.hr…</a:t>
            </a:r>
          </a:p>
          <a:p>
            <a:pPr lvl="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hr-HR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129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ktiv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984</TotalTime>
  <Words>2110</Words>
  <Application>Microsoft Office PowerPoint</Application>
  <PresentationFormat>Široki zaslon</PresentationFormat>
  <Paragraphs>286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1" baseType="lpstr">
      <vt:lpstr>Calibri</vt:lpstr>
      <vt:lpstr>Calibri Light</vt:lpstr>
      <vt:lpstr>Courier New</vt:lpstr>
      <vt:lpstr>Times New Roman</vt:lpstr>
      <vt:lpstr>Retrospektiva</vt:lpstr>
      <vt:lpstr>Izvješće o radu HUROŠ-a za 2025. </vt:lpstr>
      <vt:lpstr>Sjednice </vt:lpstr>
      <vt:lpstr>Organizacija stručnog skupa </vt:lpstr>
      <vt:lpstr>Organizacija stručnog skupa </vt:lpstr>
      <vt:lpstr>PowerPoint prezentacija</vt:lpstr>
      <vt:lpstr>Organizacija stručnog skupa </vt:lpstr>
      <vt:lpstr>Sastanci i suradnje</vt:lpstr>
      <vt:lpstr>Sastanci i suradnje</vt:lpstr>
      <vt:lpstr>Sastanci i suradnje</vt:lpstr>
      <vt:lpstr>Suradnja s Ministarstvom znanosti, obrazovanja i mladih</vt:lpstr>
      <vt:lpstr>Suradnja s Ministarstvom rada, mirovinskog sustava, obitelji i socijalne politike</vt:lpstr>
      <vt:lpstr>Suradnja s Ministarstvom unutarnjih poslova</vt:lpstr>
      <vt:lpstr>Suradnja predsjednice s medijima </vt:lpstr>
      <vt:lpstr>Facebook </vt:lpstr>
      <vt:lpstr>Nova WEB stranica  </vt:lpstr>
      <vt:lpstr>Erasmus projekt </vt:lpstr>
      <vt:lpstr>Program rada za 2026.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Financijski plan za 2026. </vt:lpstr>
      <vt:lpstr>PowerPoint prezentacija</vt:lpstr>
      <vt:lpstr>PowerPoint prezentacija</vt:lpstr>
      <vt:lpstr>Hvala na pažnji!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o radu predsjednice</dc:title>
  <dc:creator>Matea Marenić</dc:creator>
  <cp:lastModifiedBy>Matea Krajinović</cp:lastModifiedBy>
  <cp:revision>57</cp:revision>
  <cp:lastPrinted>2024-10-18T10:30:01Z</cp:lastPrinted>
  <dcterms:created xsi:type="dcterms:W3CDTF">2022-10-18T21:03:34Z</dcterms:created>
  <dcterms:modified xsi:type="dcterms:W3CDTF">2025-10-13T17:48:09Z</dcterms:modified>
</cp:coreProperties>
</file>