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3" r:id="rId5"/>
    <p:sldId id="282" r:id="rId6"/>
    <p:sldId id="283" r:id="rId7"/>
    <p:sldId id="284" r:id="rId8"/>
    <p:sldId id="285" r:id="rId9"/>
    <p:sldId id="265" r:id="rId10"/>
    <p:sldId id="270" r:id="rId11"/>
    <p:sldId id="271" r:id="rId12"/>
    <p:sldId id="272" r:id="rId13"/>
    <p:sldId id="279" r:id="rId14"/>
    <p:sldId id="280" r:id="rId15"/>
    <p:sldId id="281" r:id="rId16"/>
    <p:sldId id="275" r:id="rId17"/>
    <p:sldId id="273" r:id="rId18"/>
    <p:sldId id="27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39758"/>
    <a:srgbClr val="006666"/>
    <a:srgbClr val="88BE8E"/>
    <a:srgbClr val="8EDAB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til 3 - Istic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432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3129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7285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3195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073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8556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5264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5238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5017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2086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59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420D13-606E-4AE9-AB6C-93C37E384194}" type="datetimeFigureOut">
              <a:rPr lang="hr-HR" smtClean="0"/>
              <a:t>10.6.2025.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ja.mirosavljevic@skole.hr" TargetMode="External"/><Relationship Id="rId7" Type="http://schemas.openxmlformats.org/officeDocument/2006/relationships/image" Target="../media/image2.jpg"/><Relationship Id="rId2" Type="http://schemas.openxmlformats.org/officeDocument/2006/relationships/hyperlink" Target="mailto:antonija.mirosavljevic@huros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75567417313" TargetMode="External"/><Relationship Id="rId5" Type="http://schemas.openxmlformats.org/officeDocument/2006/relationships/hyperlink" Target="http://huros.skole.hr/" TargetMode="External"/><Relationship Id="rId4" Type="http://schemas.openxmlformats.org/officeDocument/2006/relationships/hyperlink" Target="mailto:tajnistvo@huros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20525"/>
            <a:ext cx="9144000" cy="2387600"/>
          </a:xfrm>
        </p:spPr>
        <p:txBody>
          <a:bodyPr/>
          <a:lstStyle/>
          <a:p>
            <a:pPr algn="ctr"/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Izvješće o radu HUROŠ-a za 2024.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164015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Antonija Mirosavljević, prof.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F81204-E3D2-1383-B269-30F0A71A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51" y="451824"/>
            <a:ext cx="1781513" cy="17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22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5530"/>
            <a:ext cx="9144000" cy="134694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Program rada za 2025.</a:t>
            </a:r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2892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Antonija Mirosavljević, prof. </a:t>
            </a:r>
          </a:p>
        </p:txBody>
      </p:sp>
    </p:spTree>
    <p:extLst>
      <p:ext uri="{BB962C8B-B14F-4D97-AF65-F5344CB8AC3E}">
        <p14:creationId xmlns:p14="http://schemas.microsoft.com/office/powerpoint/2010/main" val="28296780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E6E8704E-6A04-72FC-27BD-19AF90B0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01961"/>
              </p:ext>
            </p:extLst>
          </p:nvPr>
        </p:nvGraphicFramePr>
        <p:xfrm>
          <a:off x="1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75">
                  <a:extLst>
                    <a:ext uri="{9D8B030D-6E8A-4147-A177-3AD203B41FA5}">
                      <a16:colId xmlns:a16="http://schemas.microsoft.com/office/drawing/2014/main" val="345528007"/>
                    </a:ext>
                  </a:extLst>
                </a:gridCol>
                <a:gridCol w="7529995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771330">
                  <a:extLst>
                    <a:ext uri="{9D8B030D-6E8A-4147-A177-3AD203B41FA5}">
                      <a16:colId xmlns:a16="http://schemas.microsoft.com/office/drawing/2014/main" val="4260145808"/>
                    </a:ext>
                  </a:extLst>
                </a:gridCol>
              </a:tblGrid>
              <a:tr h="474009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Vrijeme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Nositelji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524813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SIJEČANJ- VELJAČA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izvješća za 2024.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5337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SIJEČANJ, LIPANJ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sjednica Predsjedništva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750712">
                <a:tc rowSpan="1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SIJEČANJ- PROSINAC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Ministarstva znanosti, obrazovanja i mladih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odgoj i obrazovanje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4187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strukovno obrazovanje i obrazovanje odraslih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4187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Nacionalnim centrom za vanjsko vrednovanje obrazovanja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hrvatskih srednjoškolskih ravnatelja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4187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zajednicom osnovnoškolskih ravnatelja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mobilnost i programe EU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tajnika i računovođa u školstvu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udrugom školskih knjižničara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3100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CARNET-om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80698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Institutom za društvena istraživanja u Zagrebu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92254"/>
                  </a:ext>
                </a:extLst>
              </a:tr>
              <a:tr h="35543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Odborom za obrazovanje, znanost i kulturu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42004"/>
                  </a:ext>
                </a:extLst>
              </a:tr>
              <a:tr h="35543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LISTOPAD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 redovne skupštine HUROŠ-a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8858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8">
            <a:extLst>
              <a:ext uri="{FF2B5EF4-FFF2-40B4-BE49-F238E27FC236}">
                <a16:creationId xmlns:a16="http://schemas.microsoft.com/office/drawing/2014/main" id="{03D3224A-3D7F-34F4-983C-EF11BDDF5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68476"/>
              </p:ext>
            </p:extLst>
          </p:nvPr>
        </p:nvGraphicFramePr>
        <p:xfrm>
          <a:off x="0" y="1"/>
          <a:ext cx="12191999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81">
                  <a:extLst>
                    <a:ext uri="{9D8B030D-6E8A-4147-A177-3AD203B41FA5}">
                      <a16:colId xmlns:a16="http://schemas.microsoft.com/office/drawing/2014/main" val="1267709792"/>
                    </a:ext>
                  </a:extLst>
                </a:gridCol>
                <a:gridCol w="7479608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843810">
                  <a:extLst>
                    <a:ext uri="{9D8B030D-6E8A-4147-A177-3AD203B41FA5}">
                      <a16:colId xmlns:a16="http://schemas.microsoft.com/office/drawing/2014/main" val="693557919"/>
                    </a:ext>
                  </a:extLst>
                </a:gridCol>
              </a:tblGrid>
              <a:tr h="545438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Vrijeme</a:t>
                      </a: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Nositelji</a:t>
                      </a: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675260">
                <a:tc rowSpan="7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SIJEČANJ- PROSINAC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Učiteljskim fakultetom Sveučilišta u Zagrebu i Fakultetom za odgojne i obrazovne znanosti, Osijek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75260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E-savjetovanjima u području osnovnoškolskog obrazovanja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Sastanci predstavnika Udruge s predstavnicima MZOM-a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60322"/>
                  </a:ext>
                </a:extLst>
              </a:tr>
              <a:tr h="943871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Regionalni sastanci članova Udruge vezano uz aktualnu problematiku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ČLANOVI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sa lokalnom upravom i samoupravom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PREDSJEDNIŠTVO-OGRANCI- ČLANOVI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medijima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aktivnostima  ESHA-e i </a:t>
                      </a:r>
                      <a:r>
                        <a:rPr lang="hr-HR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EduTech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Europe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49571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LIPANJ- LISTOPAD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jesenskog stručnog skupa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na ESHA konferenciji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467519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LISTOPAD- PROSINAC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programa rada za 2026. god.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RAČUNOVODSTVO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plana za 2026. god.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776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98CDEC80-E46E-9F13-91FD-BBFD384B5C61}"/>
              </a:ext>
            </a:extLst>
          </p:cNvPr>
          <p:cNvSpPr txBox="1">
            <a:spLocks/>
          </p:cNvSpPr>
          <p:nvPr/>
        </p:nvSpPr>
        <p:spPr>
          <a:xfrm>
            <a:off x="1524000" y="2444811"/>
            <a:ext cx="9144000" cy="19683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Financijsko izvješće za 2023. godinu </a:t>
            </a:r>
          </a:p>
        </p:txBody>
      </p:sp>
    </p:spTree>
    <p:extLst>
      <p:ext uri="{BB962C8B-B14F-4D97-AF65-F5344CB8AC3E}">
        <p14:creationId xmlns:p14="http://schemas.microsoft.com/office/powerpoint/2010/main" val="37826472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507F007C-7A4F-40B3-FF74-55AB45619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738814"/>
              </p:ext>
            </p:extLst>
          </p:nvPr>
        </p:nvGraphicFramePr>
        <p:xfrm>
          <a:off x="0" y="0"/>
          <a:ext cx="12191999" cy="17777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36725">
                  <a:extLst>
                    <a:ext uri="{9D8B030D-6E8A-4147-A177-3AD203B41FA5}">
                      <a16:colId xmlns:a16="http://schemas.microsoft.com/office/drawing/2014/main" val="1297771806"/>
                    </a:ext>
                  </a:extLst>
                </a:gridCol>
                <a:gridCol w="8639832">
                  <a:extLst>
                    <a:ext uri="{9D8B030D-6E8A-4147-A177-3AD203B41FA5}">
                      <a16:colId xmlns:a16="http://schemas.microsoft.com/office/drawing/2014/main" val="1728677212"/>
                    </a:ext>
                  </a:extLst>
                </a:gridCol>
                <a:gridCol w="2115442">
                  <a:extLst>
                    <a:ext uri="{9D8B030D-6E8A-4147-A177-3AD203B41FA5}">
                      <a16:colId xmlns:a16="http://schemas.microsoft.com/office/drawing/2014/main" val="2564833733"/>
                    </a:ext>
                  </a:extLst>
                </a:gridCol>
              </a:tblGrid>
              <a:tr h="362124"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PRIHODI POSLOVANJA (EUR)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74.214,75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124109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32110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članarina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42.066,56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8297175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34130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kamata na deponirana sredstva u banci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0,02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4871285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35510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donacija HUROŠ-u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4.228,17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3507973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36330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kotizacija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27.920,00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3531428"/>
                  </a:ext>
                </a:extLst>
              </a:tr>
            </a:tbl>
          </a:graphicData>
        </a:graphic>
      </p:graphicFrame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94C7DA7C-60BD-0BE5-1BA7-75A136E30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37428"/>
              </p:ext>
            </p:extLst>
          </p:nvPr>
        </p:nvGraphicFramePr>
        <p:xfrm>
          <a:off x="0" y="1777708"/>
          <a:ext cx="12191999" cy="50258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6129">
                  <a:extLst>
                    <a:ext uri="{9D8B030D-6E8A-4147-A177-3AD203B41FA5}">
                      <a16:colId xmlns:a16="http://schemas.microsoft.com/office/drawing/2014/main" val="3551158431"/>
                    </a:ext>
                  </a:extLst>
                </a:gridCol>
                <a:gridCol w="8683892">
                  <a:extLst>
                    <a:ext uri="{9D8B030D-6E8A-4147-A177-3AD203B41FA5}">
                      <a16:colId xmlns:a16="http://schemas.microsoft.com/office/drawing/2014/main" val="2356602423"/>
                    </a:ext>
                  </a:extLst>
                </a:gridCol>
                <a:gridCol w="2051978">
                  <a:extLst>
                    <a:ext uri="{9D8B030D-6E8A-4147-A177-3AD203B41FA5}">
                      <a16:colId xmlns:a16="http://schemas.microsoft.com/office/drawing/2014/main" val="2493778"/>
                    </a:ext>
                  </a:extLst>
                </a:gridCol>
              </a:tblGrid>
              <a:tr h="354735"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RASHODI POSLOVANJA (EUR)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85.189,27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2904783"/>
                  </a:ext>
                </a:extLst>
              </a:tr>
              <a:tr h="59440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42220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Dnevnice za službena  putovanja (sjednice Predsjedništva, Nadzornog i Izvršnog odbora)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796,50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41294990"/>
                  </a:ext>
                </a:extLst>
              </a:tr>
              <a:tr h="57672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42223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Troškovi prijevoza na službenom putu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/>
                        <a:t>4.019,77</a:t>
                      </a:r>
                    </a:p>
                    <a:p>
                      <a:pPr algn="r"/>
                      <a:endParaRPr lang="hr-HR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50672405"/>
                  </a:ext>
                </a:extLst>
              </a:tr>
              <a:tr h="320401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Usluge prijevoza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9.579,04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2599156"/>
                  </a:ext>
                </a:extLst>
              </a:tr>
              <a:tr h="3547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Ugovori o djelu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 22.633,25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1729426"/>
                  </a:ext>
                </a:extLst>
              </a:tr>
              <a:tr h="354735"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>
                          <a:solidFill>
                            <a:schemeClr val="tx1"/>
                          </a:solidFill>
                        </a:rPr>
                        <a:t>42572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</a:rPr>
                        <a:t>Usluge odvjetnika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7.963,32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4420588"/>
                  </a:ext>
                </a:extLst>
              </a:tr>
              <a:tr h="3547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Ostale intelektualne usluge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800,00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1088082"/>
                  </a:ext>
                </a:extLst>
              </a:tr>
              <a:tr h="3547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Računalne usluge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1.493,16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812902"/>
                  </a:ext>
                </a:extLst>
              </a:tr>
              <a:tr h="57672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42950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Ostali materijalni rashodi (materijali za str. skup, organizaciju i ostali rashodi te troškovi ogranaka)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18.021,18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85834"/>
                  </a:ext>
                </a:extLst>
              </a:tr>
              <a:tr h="57672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42920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Izdaci za reprezentaciju za sjednice odbora, stručni skup i rashodi ogranaka, pokloni)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17.229,97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2300573"/>
                  </a:ext>
                </a:extLst>
              </a:tr>
              <a:tr h="50371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42930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Članarine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1.050,00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9509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886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5">
            <a:extLst>
              <a:ext uri="{FF2B5EF4-FFF2-40B4-BE49-F238E27FC236}">
                <a16:creationId xmlns:a16="http://schemas.microsoft.com/office/drawing/2014/main" id="{964A88FF-CDE4-55F0-5CCA-624BBBD96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30487"/>
              </p:ext>
            </p:extLst>
          </p:nvPr>
        </p:nvGraphicFramePr>
        <p:xfrm>
          <a:off x="0" y="1402672"/>
          <a:ext cx="12192000" cy="37047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28285">
                  <a:extLst>
                    <a:ext uri="{9D8B030D-6E8A-4147-A177-3AD203B41FA5}">
                      <a16:colId xmlns:a16="http://schemas.microsoft.com/office/drawing/2014/main" val="664428751"/>
                    </a:ext>
                  </a:extLst>
                </a:gridCol>
                <a:gridCol w="8773793">
                  <a:extLst>
                    <a:ext uri="{9D8B030D-6E8A-4147-A177-3AD203B41FA5}">
                      <a16:colId xmlns:a16="http://schemas.microsoft.com/office/drawing/2014/main" val="395466889"/>
                    </a:ext>
                  </a:extLst>
                </a:gridCol>
                <a:gridCol w="1989922">
                  <a:extLst>
                    <a:ext uri="{9D8B030D-6E8A-4147-A177-3AD203B41FA5}">
                      <a16:colId xmlns:a16="http://schemas.microsoft.com/office/drawing/2014/main" val="3758810814"/>
                    </a:ext>
                  </a:extLst>
                </a:gridCol>
              </a:tblGrid>
              <a:tr h="390142">
                <a:tc>
                  <a:txBody>
                    <a:bodyPr/>
                    <a:lstStyle/>
                    <a:p>
                      <a:pPr algn="ctr"/>
                      <a:endParaRPr lang="hr-H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8379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44311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Usluge platnog prometa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545,55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0765556"/>
                  </a:ext>
                </a:extLst>
              </a:tr>
              <a:tr h="423311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44310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Usluge banke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650,62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9410265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43110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Amortizacija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242,21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9476674"/>
                  </a:ext>
                </a:extLst>
              </a:tr>
              <a:tr h="390142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Manjak prihoda u 2023. godini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10.974,52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027900"/>
                  </a:ext>
                </a:extLst>
              </a:tr>
              <a:tr h="390142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PRENESENI VIŠAK PRIHODA IZ PROTEKLIH GODINA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15.535,19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585019"/>
                  </a:ext>
                </a:extLst>
              </a:tr>
              <a:tr h="550447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UKUPNI VIŠAK PRIHODA RASPOLOŽIV U SLJEDEĆEM RAZDOBLJU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4.560,67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6794056"/>
                  </a:ext>
                </a:extLst>
              </a:tr>
              <a:tr h="390142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NOVČANA SREDSTVA 31. 12. 2023.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6.041,39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4310372"/>
                  </a:ext>
                </a:extLst>
              </a:tr>
              <a:tr h="390142"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Računi dobavljača iz 2023. godine plaćeni početkom 2024. godine.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2.008,48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445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2623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3359"/>
            <a:ext cx="9144000" cy="2387600"/>
          </a:xfrm>
        </p:spPr>
        <p:txBody>
          <a:bodyPr/>
          <a:lstStyle/>
          <a:p>
            <a:pPr algn="ctr"/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Financijski plan za 2025.</a:t>
            </a:r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5137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Branko </a:t>
            </a:r>
            <a:r>
              <a:rPr lang="hr-HR" dirty="0" err="1">
                <a:solidFill>
                  <a:schemeClr val="tx1"/>
                </a:solidFill>
                <a:cs typeface="Calibri" panose="020F0502020204030204" pitchFamily="34" charset="0"/>
              </a:rPr>
              <a:t>šepović</a:t>
            </a:r>
            <a:endParaRPr lang="hr-HR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438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6E40DF14-3B99-A1E6-1AC8-D765CDA5C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399119"/>
              </p:ext>
            </p:extLst>
          </p:nvPr>
        </p:nvGraphicFramePr>
        <p:xfrm>
          <a:off x="0" y="1740023"/>
          <a:ext cx="12192000" cy="323125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424249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767751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584359">
                <a:tc>
                  <a:txBody>
                    <a:bodyPr/>
                    <a:lstStyle/>
                    <a:p>
                      <a:r>
                        <a:rPr lang="hr-HR" sz="2000" dirty="0"/>
                        <a:t>PRIHODI POSLOVANJA (EUR)</a:t>
                      </a:r>
                    </a:p>
                  </a:txBody>
                  <a:tcPr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142.010,00 eura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88B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32110</a:t>
                      </a:r>
                      <a:r>
                        <a:rPr lang="hr-HR" sz="1800" b="0" u="none" strike="noStrike" dirty="0">
                          <a:effectLst/>
                        </a:rPr>
                        <a:t> - Prihodi od članarina  (</a:t>
                      </a:r>
                      <a:r>
                        <a:rPr lang="hr-HR" sz="1600" b="0" u="none" strike="noStrike" dirty="0">
                          <a:effectLst/>
                        </a:rPr>
                        <a:t>800,00 škola x 70,00 eura</a:t>
                      </a:r>
                      <a:r>
                        <a:rPr lang="hr-HR" sz="1800" b="0" u="none" strike="noStrike" dirty="0">
                          <a:effectLst/>
                        </a:rPr>
                        <a:t>)</a:t>
                      </a:r>
                      <a:endParaRPr lang="hr-H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56.000,00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34130</a:t>
                      </a:r>
                      <a:r>
                        <a:rPr lang="pl-PL" sz="1800" b="0" u="none" strike="noStrike" dirty="0">
                          <a:effectLst/>
                        </a:rPr>
                        <a:t> - Prihodi od kamata na deponirana sredstva u banci</a:t>
                      </a:r>
                      <a:endParaRPr lang="pl-PL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10,00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35510</a:t>
                      </a:r>
                      <a:r>
                        <a:rPr lang="hr-HR" sz="1800" b="0" u="none" strike="noStrike" dirty="0">
                          <a:effectLst/>
                        </a:rPr>
                        <a:t> - Prihodi od donacija</a:t>
                      </a:r>
                      <a:endParaRPr lang="hr-H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5.000,00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8938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36330</a:t>
                      </a:r>
                      <a:r>
                        <a:rPr lang="pl-PL" sz="1800" b="0" u="none" strike="noStrike" dirty="0">
                          <a:effectLst/>
                        </a:rPr>
                        <a:t> - Prihodi od kotizacija za jesenski stručni skup  (450 škola x 90,00 eura)</a:t>
                      </a:r>
                    </a:p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            - Prihodi od kotizacija – Dubrovnik (450 škola x 90,00 eura)</a:t>
                      </a:r>
                    </a:p>
                    <a:p>
                      <a:pPr algn="l" fontAlgn="b"/>
                      <a:endParaRPr lang="pl-PL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81.000,00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540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51B58B32-F588-B456-5FA6-6AD393C9E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646236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160000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432257">
                <a:tc>
                  <a:txBody>
                    <a:bodyPr/>
                    <a:lstStyle/>
                    <a:p>
                      <a:r>
                        <a:rPr lang="hr-HR" dirty="0"/>
                        <a:t>RASHODI POSLOVANJA (EUR)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137.220,00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43802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42220 </a:t>
                      </a:r>
                      <a:r>
                        <a:rPr lang="hr-HR" sz="1600" b="0" u="none" strike="noStrike" dirty="0">
                          <a:effectLst/>
                        </a:rPr>
                        <a:t>- Dnevnice za službena  putovanja (sjednice predsjedništva, nadzornog i izvršnog odbora)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1.500,00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42223 </a:t>
                      </a:r>
                      <a:r>
                        <a:rPr lang="hr-HR" sz="1600" b="0" u="none" strike="noStrike" dirty="0">
                          <a:effectLst/>
                        </a:rPr>
                        <a:t>- Troškovi prijevoza na službenom putu 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4.000,00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42511 </a:t>
                      </a:r>
                      <a:r>
                        <a:rPr lang="hr-HR" sz="1600" b="0" u="none" strike="noStrike" dirty="0">
                          <a:effectLst/>
                        </a:rPr>
                        <a:t>- Usluge poštarine i telefona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>
                          <a:effectLst/>
                        </a:rPr>
                        <a:t>20,00</a:t>
                      </a:r>
                      <a:endParaRPr lang="hr-HR" sz="1600" b="1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42514 </a:t>
                      </a:r>
                      <a:r>
                        <a:rPr lang="pl-PL" sz="1600" b="0" u="none" strike="noStrike" dirty="0">
                          <a:effectLst/>
                        </a:rPr>
                        <a:t>- Ostale usluge za komunikaciju i prijevoz</a:t>
                      </a:r>
                      <a:endParaRPr lang="pl-PL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10.000,00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42522 </a:t>
                      </a:r>
                      <a:r>
                        <a:rPr lang="hr-HR" sz="1600" b="0" u="none" strike="noStrike" dirty="0">
                          <a:effectLst/>
                        </a:rPr>
                        <a:t>- Ostale usluge tekućeg i investicijskog održavanja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500,00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2160023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42550 </a:t>
                      </a:r>
                      <a:r>
                        <a:rPr lang="hr-HR" sz="1600" b="0" u="none" strike="noStrike" dirty="0">
                          <a:effectLst/>
                        </a:rPr>
                        <a:t>- Najam poslovnog prostora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1.500,00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1383279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42571 </a:t>
                      </a:r>
                      <a:r>
                        <a:rPr lang="hr-HR" sz="1600" b="0" u="none" strike="noStrike" dirty="0">
                          <a:effectLst/>
                        </a:rPr>
                        <a:t>- Ugovori o djelu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35.000,00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392207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42572 </a:t>
                      </a:r>
                      <a:r>
                        <a:rPr lang="hr-HR" sz="1600" b="0" u="none" strike="noStrike" dirty="0">
                          <a:effectLst/>
                        </a:rPr>
                        <a:t>- Usluge odvjetnika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2.000,00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144561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42580 </a:t>
                      </a:r>
                      <a:r>
                        <a:rPr lang="hr-HR" sz="1600" b="0" u="none" strike="noStrike" dirty="0">
                          <a:effectLst/>
                        </a:rPr>
                        <a:t>- Računalne usluge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1.800,00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070840"/>
                  </a:ext>
                </a:extLst>
              </a:tr>
              <a:tr h="4669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42920 </a:t>
                      </a:r>
                      <a:r>
                        <a:rPr lang="pl-PL" sz="1600" b="0" u="none" strike="noStrike" dirty="0">
                          <a:effectLst/>
                        </a:rPr>
                        <a:t>- Izdaci za reprezentaciju za sjednice odbora, stručni skup i rashodi ogranaka </a:t>
                      </a:r>
                      <a:r>
                        <a:rPr lang="hr-HR" sz="1600" b="0" u="none" strike="noStrike" dirty="0">
                          <a:effectLst/>
                        </a:rPr>
                        <a:t>(troškovi ogranaka, ručkovi, pokloni)</a:t>
                      </a:r>
                      <a:endParaRPr lang="pl-PL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30.000,00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9811643"/>
                  </a:ext>
                </a:extLst>
              </a:tr>
              <a:tr h="43802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42950 </a:t>
                      </a:r>
                      <a:r>
                        <a:rPr lang="hr-HR" sz="1600" b="0" u="none" strike="noStrike" dirty="0">
                          <a:effectLst/>
                        </a:rPr>
                        <a:t>- Ostali materijalni rashodi (materijali za stručni skup, organizacija i ostali rashodi)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45.500,00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0111739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42610 </a:t>
                      </a:r>
                      <a:r>
                        <a:rPr lang="hr-HR" sz="1600" b="0" u="none" strike="noStrike" dirty="0">
                          <a:effectLst/>
                        </a:rPr>
                        <a:t>- Uredski materijal,literatura,ost.mater.rashodi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2.000,00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527789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42930 </a:t>
                      </a:r>
                      <a:r>
                        <a:rPr lang="hr-HR" sz="1600" b="0" u="none" strike="noStrike" dirty="0">
                          <a:effectLst/>
                        </a:rPr>
                        <a:t>- Članarine 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1.200,00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9774763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44311 </a:t>
                      </a:r>
                      <a:r>
                        <a:rPr lang="hr-HR" sz="1600" b="0" u="none" strike="noStrike" dirty="0">
                          <a:effectLst/>
                        </a:rPr>
                        <a:t>- Usluge platnog prometa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900,00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354625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44310 </a:t>
                      </a:r>
                      <a:r>
                        <a:rPr lang="hr-HR" sz="1600" b="0" u="none" strike="noStrike" dirty="0">
                          <a:effectLst/>
                        </a:rPr>
                        <a:t>- Usluge banke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900,00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378010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u="none" strike="noStrike" dirty="0">
                          <a:effectLst/>
                        </a:rPr>
                        <a:t>43110 </a:t>
                      </a:r>
                      <a:r>
                        <a:rPr lang="hr-HR" sz="1600" b="0" u="none" strike="noStrike" dirty="0">
                          <a:effectLst/>
                        </a:rPr>
                        <a:t>- Amortizacija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400,00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2727159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u="none" strike="noStrike" dirty="0">
                          <a:effectLst/>
                        </a:rPr>
                        <a:t>Višak prihoda u 2024. godini </a:t>
                      </a:r>
                      <a:endParaRPr lang="hr-HR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u="none" strike="noStrike" dirty="0">
                          <a:effectLst/>
                        </a:rPr>
                        <a:t>4.790,00</a:t>
                      </a:r>
                      <a:endParaRPr lang="hr-HR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06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7938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247CC-0B71-9713-B9E5-9797E217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39192"/>
            <a:ext cx="9692640" cy="732534"/>
          </a:xfrm>
        </p:spPr>
        <p:txBody>
          <a:bodyPr/>
          <a:lstStyle/>
          <a:p>
            <a:pPr algn="ctr"/>
            <a:r>
              <a:rPr lang="hr-HR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Hvala na pažnji!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45FA4-33AD-D0C6-C745-92F3D814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56" y="1988597"/>
            <a:ext cx="9409088" cy="4351337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antonija.mirosavljevic@huros.hr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antonija.mirosavljevic@skole.hr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Broj mobitela: 091/606 33 12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Tajništvo HUROŠ-a: </a:t>
            </a:r>
            <a:r>
              <a:rPr lang="hr-H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tajnistvo@huros.hr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http://huros.skole.hr/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Facebook: </a:t>
            </a:r>
            <a:r>
              <a:rPr lang="hr-HR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https://www.facebook.com/profile.php?id=100075567417313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32BA86-B5B8-9152-2A2E-4B97572C3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63" y="4286977"/>
            <a:ext cx="1781513" cy="17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20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707FC-BC43-37A2-F752-D4A12AC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273" y="246292"/>
            <a:ext cx="9692640" cy="1416114"/>
          </a:xfrm>
        </p:spPr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Sjednice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F537DE-5DAA-078C-49CD-28A46382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73" y="1945474"/>
            <a:ext cx="9997958" cy="3958177"/>
          </a:xfrm>
        </p:spPr>
        <p:txBody>
          <a:bodyPr>
            <a:norm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14. sjednica Predsjedništva i Nadzornog odbora HUROŠ-a održana online 11. siječnja 2024. godine s početkom u 10:00 sati</a:t>
            </a:r>
            <a:endParaRPr lang="hr-HR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15. sjednica Predsjedništva i Nadzornog odbora HUROŠ-a održana u Hotelu </a:t>
            </a:r>
            <a:r>
              <a:rPr lang="hr-HR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Imperial 4* u Opatiji 17. ožujka 2024. godine s početkom u 19:00 sati. </a:t>
            </a:r>
            <a:endParaRPr lang="hr-HR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16. sjednica Predsjedništva i Nadzornog odbora HUROŠ-a održana u Zagrebu 3. rujna 2024. godine s početkom u 17:00 sati</a:t>
            </a:r>
            <a:endParaRPr lang="hr-HR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b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17. sjednica Predsjedništva i Nadzornog odbora HUROŠ-a održana u Vodicama </a:t>
            </a: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listopada 2024. godine s početkom u 19:00 sati</a:t>
            </a:r>
            <a:endParaRPr lang="hr-HR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070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B009B-353F-937D-9980-9D9F87C3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93" y="328474"/>
            <a:ext cx="9692640" cy="1397124"/>
          </a:xfrm>
        </p:spPr>
        <p:txBody>
          <a:bodyPr>
            <a:normAutofit/>
          </a:bodyPr>
          <a:lstStyle/>
          <a:p>
            <a:r>
              <a:rPr lang="hr-HR" sz="40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Organizacija stručnog skupa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704C1-823B-73DD-3383-EB539E39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3" y="2012055"/>
            <a:ext cx="4612689" cy="473497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Ovo mi je škola- partnerstvom do napretka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Od 27. do 30. listopada 2024. godine, Hotel Olympia &amp; Olympia </a:t>
            </a:r>
            <a:r>
              <a:rPr lang="hr-HR" sz="2000" dirty="0" err="1">
                <a:solidFill>
                  <a:schemeClr val="tx1"/>
                </a:solidFill>
              </a:rPr>
              <a:t>Sky</a:t>
            </a:r>
            <a:r>
              <a:rPr lang="hr-HR" sz="2000" dirty="0">
                <a:solidFill>
                  <a:schemeClr val="tx1"/>
                </a:solidFill>
              </a:rPr>
              <a:t>, Vodice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sz="20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1" dirty="0">
                <a:solidFill>
                  <a:schemeClr val="tx1"/>
                </a:solidFill>
              </a:rPr>
              <a:t>Pod pokroviteljstvom: </a:t>
            </a:r>
            <a:r>
              <a:rPr lang="hr-HR" sz="2000" dirty="0">
                <a:solidFill>
                  <a:schemeClr val="tx1"/>
                </a:solidFill>
              </a:rPr>
              <a:t>Ministarstva znanosti, obrazovanja i mladih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0" dirty="0">
                <a:solidFill>
                  <a:schemeClr val="tx1"/>
                </a:solidFill>
                <a:effectLst/>
              </a:rPr>
              <a:t>Ministarstva rada, mirovinskog sustava, obitelji i socijalne politike</a:t>
            </a:r>
            <a:endParaRPr lang="hr-HR" sz="2000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27EFCE-0F10-0688-35E4-324740D3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34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C3EDD-8689-B63C-0AE6-0E0E17D0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3" y="1015214"/>
            <a:ext cx="9692640" cy="701336"/>
          </a:xfrm>
        </p:spPr>
        <p:txBody>
          <a:bodyPr>
            <a:normAutofit fontScale="90000"/>
          </a:bodyPr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Sastanci i suradnje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8831B0-0AC5-3D8B-2814-D11FC15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37678"/>
            <a:ext cx="9826338" cy="44122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Ministarstvom znanosti, obrazovanja i mladih- sastanci s ministrom Radovanom Fuchsom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Ministarstvom rada, mirovinskog sustava, obitelji i socijalne politike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CARNET-om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Nacionalnim centrom za vanjsko vrednovanje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Agencijom za odgoj i obrazovanje  </a:t>
            </a:r>
          </a:p>
          <a:p>
            <a:pPr lvl="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UHSR-om i UTIRUŠ-em</a:t>
            </a:r>
          </a:p>
          <a:p>
            <a:pPr lvl="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Hrvatskom udrugom školskih knjižničara</a:t>
            </a:r>
          </a:p>
          <a:p>
            <a:pPr lvl="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Učiteljskim fakultetom u Zagrebu</a:t>
            </a:r>
            <a:endParaRPr lang="hr-HR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medijima: </a:t>
            </a:r>
            <a:r>
              <a:rPr lang="hr-HR" dirty="0">
                <a:solidFill>
                  <a:schemeClr val="tx1"/>
                </a:solidFill>
              </a:rPr>
              <a:t>Novu TV, RTL, HRT, Školske novine, Nacional, N1 Info, Mreža 1…</a:t>
            </a:r>
          </a:p>
        </p:txBody>
      </p:sp>
    </p:spTree>
    <p:extLst>
      <p:ext uri="{BB962C8B-B14F-4D97-AF65-F5344CB8AC3E}">
        <p14:creationId xmlns:p14="http://schemas.microsoft.com/office/powerpoint/2010/main" val="29641798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DE7BF-2AF9-78DA-A483-C194463E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Ministarstvom znanosti, obrazovanja i mladih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45CD62-41B4-ED91-B615-0CE3A58F4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Razgovori o poboljšanju statusa i zaštite ravnatelja u školama, smjernice za profesionalni razvoj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 na provedbi novih </a:t>
            </a:r>
            <a:r>
              <a:rPr lang="hr-HR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kurikularnih</a:t>
            </a: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reformi s posebnim naglaskom na prilagodbu nastavnih programa koji odgovaraju na suvremene potrebe učenika i društva.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Razgovori o suradnji s lokalnim zajednicama i roditeljima: Inicijative za jačanje partnerstva između škola, lokalnih zajednica i obitelji kako bi se dodatno podržali ciljevi obrazovanja i sigurnosti u školama.</a:t>
            </a:r>
            <a:endParaRPr lang="hr-HR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Aktivnosti i sastanci za poboljšanje međuresorne suradnje na pitanjima sigurnosti i podrške u školama- </a:t>
            </a:r>
            <a:r>
              <a:rPr lang="hr-HR" dirty="0">
                <a:solidFill>
                  <a:schemeClr val="tx1"/>
                </a:solidFill>
              </a:rPr>
              <a:t>Razrada strategija za prevenciju i intervenciju u slučajevima nasilja u školama, uključujući suradnju s policijom, centrima za socijalnu skrb i drugim relevantnim institucijama.</a:t>
            </a:r>
            <a:endParaRPr lang="hr-HR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01906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64E11-C3FD-B3F7-C830-E87FD043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</a:t>
            </a:r>
            <a:r>
              <a:rPr lang="hr-HR" sz="4400" kern="1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Ministarstvom rada, mirovinskog sustava, obitelji i socijalne politike</a:t>
            </a:r>
            <a:endParaRPr lang="hr-HR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0EBE3-C17C-EC21-DB63-9168E79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424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Razgovori o zaštiti prava ravnatelja i učitelja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Rješavanje problema vezanih uz socijalnu integraciju učenika, uključujući suradnju u kriznim situacijama i usklađivanje socijalne podrške za učenike s problemima u ponašanju</a:t>
            </a:r>
          </a:p>
          <a:p>
            <a:pPr lvl="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Razmatranje mogućnosti uvođenja dodatne podrške školama u obliku stručnih timova (socijalni radnici, psiholozi, pedagozi) kako bi se lakše odgovaralo na složene slučajeve učenika s izraženim socijalnim ili obiteljskim problemima</a:t>
            </a:r>
            <a:endParaRPr lang="hr-HR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Razvoj programa za prevenciju nasilja i edukaciju o nenasilnoj komunikaciji, u cilju poboljšanja sigurnosti i stvaranja pozitivnog okruženja u školama</a:t>
            </a:r>
            <a:endParaRPr lang="hr-HR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Promicanje suradnje s lokalnim centrima za socijalnu skrb kako bi se osigurala kontinuirana podrška školama u radu s obiteljima koje se suočavaju s poteškoćama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199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4553A-2E58-5F8C-9D3E-216093CF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21749" cy="1450757"/>
          </a:xfrm>
        </p:spPr>
        <p:txBody>
          <a:bodyPr>
            <a:normAutofit/>
          </a:bodyPr>
          <a:lstStyle/>
          <a:p>
            <a:r>
              <a:rPr lang="hr-HR" sz="44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Ministarstvom unutarnjih poslova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E1E9FE-466D-68D8-F9FF-8C51F34E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3481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dirty="0">
                <a:solidFill>
                  <a:schemeClr val="tx1"/>
                </a:solidFill>
              </a:rPr>
              <a:t>Suradnja u vezi s pitanjima sigurnosti u školama i podršci za ravnatelje pri postupanju u kriznim situacijama.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Uvođenje mjera za prevenciju nasilja u školskom okruženju.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9F74A50-B641-A928-E989-53F8B75C328E}"/>
              </a:ext>
            </a:extLst>
          </p:cNvPr>
          <p:cNvSpPr txBox="1">
            <a:spLocks/>
          </p:cNvSpPr>
          <p:nvPr/>
        </p:nvSpPr>
        <p:spPr>
          <a:xfrm>
            <a:off x="1097280" y="270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pravobraniteljicom za djecu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C00A507D-7CB2-03F2-4EEC-D7F9EDB3C36B}"/>
              </a:ext>
            </a:extLst>
          </p:cNvPr>
          <p:cNvSpPr txBox="1">
            <a:spLocks/>
          </p:cNvSpPr>
          <p:nvPr/>
        </p:nvSpPr>
        <p:spPr>
          <a:xfrm>
            <a:off x="1066800" y="4235307"/>
            <a:ext cx="10058400" cy="1234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dirty="0">
                <a:solidFill>
                  <a:schemeClr val="tx1"/>
                </a:solidFill>
              </a:rPr>
              <a:t>Suradnja na temama zaštite prava i dobrobiti učenika.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Zajednički rad na pronalaženju načina za rješavanje situacija u kojima dolazi do sukoba između prava djece i potreba školske zajednice.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3590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21F5B-A6CE-98E2-A9F9-AFCCA2D8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medijima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1622BB-889E-5CA9-B7BB-2BBE9EB0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Dijalog o načinu izvještavanja o problemima u školama, s naglaskom na zaštitu privatnosti učenika i ugleda ravnatelja.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Aktivnosti na podizanju svijesti o stvarnim izazovima ravnatelja i uspostavljanje boljeg razumijevanja njihovih odgovornosti.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Razgovori o načinima smanjenja pritiska na škole i ravnatelje u slučajevima kriznih situacija, uz isticanje važnosti strpljenja i profesionalnosti u medijskom pristupu.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36891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802AF-A9B0-534D-1ED8-477FA35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81" y="942746"/>
            <a:ext cx="9692640" cy="776922"/>
          </a:xfrm>
        </p:spPr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Facebook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C16E5-BFAC-B08E-4C92-F81C44C5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93" y="3429000"/>
            <a:ext cx="2650724" cy="917574"/>
          </a:xfrm>
        </p:spPr>
        <p:txBody>
          <a:bodyPr>
            <a:normAutofit/>
          </a:bodyPr>
          <a:lstStyle/>
          <a:p>
            <a:pPr lvl="1"/>
            <a:r>
              <a:rPr lang="hr-HR" sz="2200" dirty="0">
                <a:solidFill>
                  <a:schemeClr val="tx1"/>
                </a:solidFill>
              </a:rPr>
              <a:t>1160 pratitelja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6839F6B-EFE0-F80B-810D-6471989C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77" t="21100" r="3082" b="10809"/>
          <a:stretch/>
        </p:blipFill>
        <p:spPr>
          <a:xfrm>
            <a:off x="3844031" y="1817619"/>
            <a:ext cx="8347969" cy="44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65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k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766</TotalTime>
  <Words>1341</Words>
  <Application>Microsoft Office PowerPoint</Application>
  <PresentationFormat>Široki zaslon</PresentationFormat>
  <Paragraphs>225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Courier New</vt:lpstr>
      <vt:lpstr>Times New Roman</vt:lpstr>
      <vt:lpstr>Retrospektiva</vt:lpstr>
      <vt:lpstr>Izvješće o radu HUROŠ-a za 2024. </vt:lpstr>
      <vt:lpstr>Sjednice </vt:lpstr>
      <vt:lpstr>Organizacija stručnog skupa </vt:lpstr>
      <vt:lpstr>Sastanci i suradnje</vt:lpstr>
      <vt:lpstr>Suradnja s Ministarstvom znanosti, obrazovanja i mladih</vt:lpstr>
      <vt:lpstr>Suradnja s Ministarstvom rada, mirovinskog sustava, obitelji i socijalne politike</vt:lpstr>
      <vt:lpstr>Suradnja s Ministarstvom unutarnjih poslova</vt:lpstr>
      <vt:lpstr>Suradnja s medijima </vt:lpstr>
      <vt:lpstr>Facebook </vt:lpstr>
      <vt:lpstr>Program rada za 2025.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Financijski plan za 2025. </vt:lpstr>
      <vt:lpstr>PowerPoint prezentacija</vt:lpstr>
      <vt:lpstr>PowerPoint prezentacija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predsjednice</dc:title>
  <dc:creator>Matea Marenić</dc:creator>
  <cp:lastModifiedBy>Maja</cp:lastModifiedBy>
  <cp:revision>51</cp:revision>
  <cp:lastPrinted>2024-10-18T10:30:01Z</cp:lastPrinted>
  <dcterms:created xsi:type="dcterms:W3CDTF">2022-10-18T21:03:34Z</dcterms:created>
  <dcterms:modified xsi:type="dcterms:W3CDTF">2025-06-10T09:41:06Z</dcterms:modified>
</cp:coreProperties>
</file>